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 id="2147483707"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31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7" r:id="rId52"/>
    <p:sldId id="305" r:id="rId53"/>
    <p:sldId id="304" r:id="rId54"/>
    <p:sldId id="306" r:id="rId55"/>
    <p:sldId id="308" r:id="rId56"/>
    <p:sldId id="309" r:id="rId57"/>
    <p:sldId id="310" r:id="rId58"/>
    <p:sldId id="311" r:id="rId59"/>
    <p:sldId id="312" r:id="rId60"/>
    <p:sldId id="315" r:id="rId61"/>
    <p:sldId id="313"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oiny" panose="020B0604020202020204" charset="0"/>
      <p:regular r:id="rId68"/>
    </p:embeddedFont>
    <p:embeddedFont>
      <p:font typeface="Comic Sans MS" panose="030F0702030302020204" pitchFamily="66" charset="0"/>
      <p:regular r:id="rId69"/>
      <p:bold r:id="rId70"/>
      <p:italic r:id="rId71"/>
      <p:boldItalic r:id="rId72"/>
    </p:embeddedFont>
    <p:embeddedFont>
      <p:font typeface="Inconsolata" panose="020B0604020202020204" charset="0"/>
      <p:regular r:id="rId73"/>
      <p:bold r:id="rId74"/>
    </p:embeddedFont>
    <p:embeddedFont>
      <p:font typeface="Roboto" panose="020B0604020202020204" charset="0"/>
      <p:regular r:id="rId75"/>
      <p:bold r:id="rId76"/>
      <p:italic r:id="rId77"/>
      <p:boldItalic r:id="rId78"/>
    </p:embeddedFont>
    <p:embeddedFont>
      <p:font typeface="Roboto Light" panose="020B0604020202020204" charset="0"/>
      <p:regular r:id="rId79"/>
      <p:bold r:id="rId80"/>
      <p:italic r:id="rId81"/>
      <p:boldItalic r:id="rId82"/>
    </p:embeddedFont>
    <p:embeddedFont>
      <p:font typeface="Roboto Medium" panose="020B0604020202020204" charset="0"/>
      <p:regular r:id="rId83"/>
      <p:bold r:id="rId84"/>
      <p:italic r:id="rId85"/>
      <p:boldItalic r:id="rId86"/>
    </p:embeddedFont>
    <p:embeddedFont>
      <p:font typeface="Roboto Thin"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12">
          <p15:clr>
            <a:srgbClr val="A4A3A4"/>
          </p15:clr>
        </p15:guide>
        <p15:guide id="2" orient="horz" pos="288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5F7A0-7247-4046-ADE6-0DC0DB8CACEA}">
  <a:tblStyle styleId="{ACB5F7A0-7247-4046-ADE6-0DC0DB8CAC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71" autoAdjust="0"/>
  </p:normalViewPr>
  <p:slideViewPr>
    <p:cSldViewPr snapToGrid="0">
      <p:cViewPr varScale="1">
        <p:scale>
          <a:sx n="215" d="100"/>
          <a:sy n="215" d="100"/>
        </p:scale>
        <p:origin x="1474" y="120"/>
      </p:cViewPr>
      <p:guideLst>
        <p:guide orient="horz" pos="2412"/>
        <p:guide orient="horz" pos="28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font" Target="fonts/font21.fntdata"/><Relationship Id="rId89"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8.fntdata"/><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9.fntdata"/><Relationship Id="rId90"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etbootstrap.com/docs/4.1/components/butt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3883e8fc5_2_2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33883e8fc5_2_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1" name="Google Shape;1051;g33883e8fc5_2_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71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636-37</a:t>
            </a:r>
            <a:endParaRPr sz="1100" b="0" i="0" u="none" strike="noStrike" cap="none" dirty="0">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3883e8fc5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g33883e8fc5_2_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637-38</a:t>
            </a:r>
            <a:endParaRPr sz="1100" b="0" i="0" u="none" strike="noStrike" cap="none" dirty="0">
              <a:solidFill>
                <a:schemeClr val="dk1"/>
              </a:solidFill>
              <a:latin typeface="Calibri"/>
              <a:ea typeface="Calibri"/>
              <a:cs typeface="Calibri"/>
              <a:sym typeface="Calibri"/>
            </a:endParaRPr>
          </a:p>
        </p:txBody>
      </p:sp>
      <p:sp>
        <p:nvSpPr>
          <p:cNvPr id="1146" name="Google Shape;1146;g33883e8fc5_2_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c5452845b_0_3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c5452845b_0_3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c5452845b_0_3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3883e8fc5_2_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33883e8fc5_2_9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638-38</a:t>
            </a:r>
            <a:endParaRPr sz="1100" b="0" i="0" u="none" strike="noStrike" cap="none" dirty="0">
              <a:solidFill>
                <a:schemeClr val="dk1"/>
              </a:solidFill>
              <a:latin typeface="Calibri"/>
              <a:ea typeface="Calibri"/>
              <a:cs typeface="Calibri"/>
              <a:sym typeface="Calibri"/>
            </a:endParaRPr>
          </a:p>
        </p:txBody>
      </p:sp>
      <p:sp>
        <p:nvSpPr>
          <p:cNvPr id="1170" name="Google Shape;1170;g33883e8fc5_2_9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3883e8fc5_2_1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3883e8fc5_2_10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Once I started to be willing to ask questions I started to build myself up little by little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Suddenly I noticed I was making much more rapid progress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Suggestion: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45% HW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35% re-reading and re-practicing activities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20% reading, looking at the slides and watching videos</a:t>
            </a:r>
          </a:p>
        </p:txBody>
      </p:sp>
      <p:sp>
        <p:nvSpPr>
          <p:cNvPr id="1178" name="Google Shape;1178;g33883e8fc5_2_10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33883e8fc5_2_1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 name="Google Shape;1190;g33883e8fc5_2_1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640-41</a:t>
            </a:r>
            <a:endParaRPr sz="1100" b="0" i="0" u="none" strike="noStrike" cap="none" dirty="0">
              <a:solidFill>
                <a:schemeClr val="dk1"/>
              </a:solidFill>
              <a:latin typeface="Calibri"/>
              <a:ea typeface="Calibri"/>
              <a:cs typeface="Calibri"/>
              <a:sym typeface="Calibri"/>
            </a:endParaRPr>
          </a:p>
        </p:txBody>
      </p:sp>
      <p:sp>
        <p:nvSpPr>
          <p:cNvPr id="1191" name="Google Shape;1191;g33883e8fc5_2_1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3883e8fc5_2_1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33883e8fc5_2_1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641-42</a:t>
            </a:r>
            <a:endParaRPr sz="1100" b="0" i="0" u="none" strike="noStrike" cap="none" dirty="0">
              <a:solidFill>
                <a:schemeClr val="dk1"/>
              </a:solidFill>
              <a:latin typeface="Calibri"/>
              <a:ea typeface="Calibri"/>
              <a:cs typeface="Calibri"/>
              <a:sym typeface="Calibri"/>
            </a:endParaRPr>
          </a:p>
        </p:txBody>
      </p:sp>
      <p:sp>
        <p:nvSpPr>
          <p:cNvPr id="1199" name="Google Shape;1199;g33883e8fc5_2_1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3883e8fc5_2_1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3883e8fc5_2_12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642-42</a:t>
            </a:r>
            <a:endParaRPr sz="1100" b="0" i="0" u="none" strike="noStrike" cap="none" dirty="0">
              <a:solidFill>
                <a:schemeClr val="dk1"/>
              </a:solidFill>
              <a:latin typeface="Calibri"/>
              <a:ea typeface="Calibri"/>
              <a:cs typeface="Calibri"/>
              <a:sym typeface="Calibri"/>
            </a:endParaRPr>
          </a:p>
        </p:txBody>
      </p:sp>
      <p:sp>
        <p:nvSpPr>
          <p:cNvPr id="1212" name="Google Shape;1212;g33883e8fc5_2_12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3883e8fc5_2_1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3883e8fc5_2_1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Anyone know what the top font is?</a:t>
            </a:r>
            <a:endParaRPr sz="1100" b="0" i="0" u="none" strike="noStrike" cap="none" dirty="0">
              <a:solidFill>
                <a:schemeClr val="dk1"/>
              </a:solidFill>
              <a:latin typeface="Calibri"/>
              <a:ea typeface="Calibri"/>
              <a:cs typeface="Calibri"/>
              <a:sym typeface="Calibri"/>
            </a:endParaRPr>
          </a:p>
        </p:txBody>
      </p:sp>
      <p:sp>
        <p:nvSpPr>
          <p:cNvPr id="1220" name="Google Shape;1220;g33883e8fc5_2_1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3883e8fc5_2_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g33883e8fc5_2_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9" name="Google Shape;1059;g33883e8fc5_2_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3883e8fc5_2_1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33883e8fc5_2_1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643-45</a:t>
            </a:r>
            <a:endParaRPr sz="1100" b="0" i="0" u="none" strike="noStrike" cap="none" dirty="0">
              <a:solidFill>
                <a:schemeClr val="dk1"/>
              </a:solidFill>
              <a:latin typeface="Calibri"/>
              <a:ea typeface="Calibri"/>
              <a:cs typeface="Calibri"/>
              <a:sym typeface="Calibri"/>
            </a:endParaRPr>
          </a:p>
        </p:txBody>
      </p:sp>
      <p:sp>
        <p:nvSpPr>
          <p:cNvPr id="1230" name="Google Shape;1230;g33883e8fc5_2_1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3883e8fc5_2_13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3883e8fc5_2_13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645-46</a:t>
            </a:r>
            <a:endParaRPr sz="1100" b="0" i="0" u="none" strike="noStrike" cap="none" dirty="0">
              <a:solidFill>
                <a:schemeClr val="dk1"/>
              </a:solidFill>
              <a:latin typeface="Calibri"/>
              <a:ea typeface="Calibri"/>
              <a:cs typeface="Calibri"/>
              <a:sym typeface="Calibri"/>
            </a:endParaRPr>
          </a:p>
        </p:txBody>
      </p:sp>
      <p:sp>
        <p:nvSpPr>
          <p:cNvPr id="1244" name="Google Shape;1244;g33883e8fc5_2_13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3883e8fc5_2_1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3883e8fc5_2_1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646-47</a:t>
            </a:r>
            <a:endParaRPr sz="1100" b="0" i="0" u="none" strike="noStrike" cap="none" dirty="0">
              <a:solidFill>
                <a:schemeClr val="dk1"/>
              </a:solidFill>
              <a:latin typeface="Calibri"/>
              <a:ea typeface="Calibri"/>
              <a:cs typeface="Calibri"/>
              <a:sym typeface="Calibri"/>
            </a:endParaRPr>
          </a:p>
        </p:txBody>
      </p:sp>
      <p:sp>
        <p:nvSpPr>
          <p:cNvPr id="1253" name="Google Shape;1253;g33883e8fc5_2_1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33883e8fc5_2_15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g33883e8fc5_2_15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647-57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Nothing tricky here – should just be more CSS and 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657-700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if anyone used values other than px</a:t>
            </a:r>
            <a:endParaRPr sz="1100" b="0" i="0" u="none" strike="noStrike" cap="none" dirty="0">
              <a:solidFill>
                <a:schemeClr val="dk1"/>
              </a:solidFill>
              <a:latin typeface="Calibri"/>
              <a:ea typeface="Calibri"/>
              <a:cs typeface="Calibri"/>
              <a:sym typeface="Calibri"/>
            </a:endParaRPr>
          </a:p>
        </p:txBody>
      </p:sp>
      <p:sp>
        <p:nvSpPr>
          <p:cNvPr id="1271" name="Google Shape;1271;g33883e8fc5_2_15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3883e8fc5_2_1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g33883e8fc5_2_1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700-702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There’s actually an indefinite number of fonts out there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Lots are available for free, with Google’s being the most popular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Tableau paid millions to develop their own font (which turned out to be costly in perf too)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anyone have guesses how this could have caused perf issues?</a:t>
            </a:r>
            <a:endParaRPr sz="1100" b="0" i="0" u="none" strike="noStrike" cap="none" dirty="0">
              <a:solidFill>
                <a:schemeClr val="dk1"/>
              </a:solidFill>
              <a:latin typeface="Calibri"/>
              <a:ea typeface="Calibri"/>
              <a:cs typeface="Calibri"/>
              <a:sym typeface="Calibri"/>
            </a:endParaRPr>
          </a:p>
        </p:txBody>
      </p:sp>
      <p:sp>
        <p:nvSpPr>
          <p:cNvPr id="1282" name="Google Shape;1282;g33883e8fc5_2_1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3883e8fc5_2_1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g33883e8fc5_2_1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702-07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Roboto originally developed for Android. Google really liked it so they put it in all their products.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Everyone else liked it so know it’s used everywhere. Including the default in these presentations.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Go to google fonts, select families, copy the embed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instructor-html-template.html (08-googlefontdemo)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Try it out – see if people know why it didn’t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font-family CSS</a:t>
            </a:r>
            <a:endParaRPr sz="1100" b="0" i="0" u="none" strike="noStrike" cap="none" dirty="0">
              <a:solidFill>
                <a:schemeClr val="dk1"/>
              </a:solidFill>
              <a:latin typeface="Calibri"/>
              <a:ea typeface="Calibri"/>
              <a:cs typeface="Calibri"/>
              <a:sym typeface="Calibri"/>
            </a:endParaRPr>
          </a:p>
        </p:txBody>
      </p:sp>
      <p:sp>
        <p:nvSpPr>
          <p:cNvPr id="1295" name="Google Shape;1295;g33883e8fc5_2_1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33883e8fc5_2_1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g33883e8fc5_2_1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707-717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717-19</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review</a:t>
            </a:r>
          </a:p>
        </p:txBody>
      </p:sp>
      <p:sp>
        <p:nvSpPr>
          <p:cNvPr id="1303" name="Google Shape;1303;g33883e8fc5_2_1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33883e8fc5_2_1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g33883e8fc5_2_1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719-34</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15 minute BREAK!</a:t>
            </a:r>
            <a:endParaRPr sz="1100" b="0" i="0" u="none" strike="noStrike" cap="none" dirty="0">
              <a:solidFill>
                <a:schemeClr val="dk1"/>
              </a:solidFill>
              <a:latin typeface="Calibri"/>
              <a:ea typeface="Calibri"/>
              <a:cs typeface="Calibri"/>
              <a:sym typeface="Calibri"/>
            </a:endParaRPr>
          </a:p>
        </p:txBody>
      </p:sp>
      <p:sp>
        <p:nvSpPr>
          <p:cNvPr id="1313" name="Google Shape;1313;g33883e8fc5_2_1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33883e8fc5_2_1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g33883e8fc5_2_1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719-721</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allows a more dynamic experience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Web pages are rarely static nowadays – people interact with them and the “state” changes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are also logically helpful selectors</a:t>
            </a:r>
            <a:endParaRPr sz="1100" b="0" i="0" u="none" strike="noStrike" cap="none" dirty="0">
              <a:solidFill>
                <a:schemeClr val="dk1"/>
              </a:solidFill>
              <a:latin typeface="Calibri"/>
              <a:ea typeface="Calibri"/>
              <a:cs typeface="Calibri"/>
              <a:sym typeface="Calibri"/>
            </a:endParaRPr>
          </a:p>
        </p:txBody>
      </p:sp>
      <p:sp>
        <p:nvSpPr>
          <p:cNvPr id="1321" name="Google Shape;1321;g33883e8fc5_2_1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3883e8fc5_2_1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3883e8fc5_2_19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721-23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2" name="Google Shape;1332;g33883e8fc5_2_19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33883e8fc5_2_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g33883e8fc5_2_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67" name="Google Shape;1067;g33883e8fc5_2_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33883e8fc5_2_1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g33883e8fc5_2_1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723-30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Live code in instructor-pseudo-styles.html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focus</a:t>
            </a:r>
            <a:endParaRPr sz="1100" b="0" i="0" u="none" strike="noStrike" cap="none" dirty="0">
              <a:solidFill>
                <a:schemeClr val="dk1"/>
              </a:solidFill>
              <a:latin typeface="Calibri"/>
              <a:ea typeface="Calibri"/>
              <a:cs typeface="Calibri"/>
              <a:sym typeface="Calibri"/>
            </a:endParaRPr>
          </a:p>
        </p:txBody>
      </p:sp>
      <p:sp>
        <p:nvSpPr>
          <p:cNvPr id="1345" name="Google Shape;1345;g33883e8fc5_2_1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3883e8fc5_2_2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g33883e8fc5_2_2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730-735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53" name="Google Shape;1353;g33883e8fc5_2_2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3883e8fc5_2_2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Google Shape;1362;g33883e8fc5_2_2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735-36</a:t>
            </a:r>
            <a:endParaRPr sz="1100" b="0" i="0" u="none" strike="noStrike" cap="none" dirty="0">
              <a:solidFill>
                <a:schemeClr val="dk1"/>
              </a:solidFill>
              <a:latin typeface="Calibri"/>
              <a:ea typeface="Calibri"/>
              <a:cs typeface="Calibri"/>
              <a:sym typeface="Calibri"/>
            </a:endParaRPr>
          </a:p>
        </p:txBody>
      </p:sp>
      <p:sp>
        <p:nvSpPr>
          <p:cNvPr id="1363" name="Google Shape;1363;g33883e8fc5_2_2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33883e8fc5_2_2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g33883e8fc5_2_2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a:t>
            </a:r>
            <a:endParaRPr sz="1100" b="0" i="0" u="none" strike="noStrike" cap="none" dirty="0">
              <a:solidFill>
                <a:schemeClr val="dk1"/>
              </a:solidFill>
              <a:latin typeface="Calibri"/>
              <a:ea typeface="Calibri"/>
              <a:cs typeface="Calibri"/>
              <a:sym typeface="Calibri"/>
            </a:endParaRPr>
          </a:p>
        </p:txBody>
      </p:sp>
      <p:sp>
        <p:nvSpPr>
          <p:cNvPr id="1371" name="Google Shape;1371;g33883e8fc5_2_2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3883e8fc5_2_22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 name="Google Shape;1380;g33883e8fc5_2_2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1" name="Google Shape;1381;g33883e8fc5_2_2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33883e8fc5_2_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g33883e8fc5_2_2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392" name="Google Shape;1392;g33883e8fc5_2_2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3883e8fc5_2_2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g33883e8fc5_2_2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401" name="Google Shape;1401;g33883e8fc5_2_2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33883e8fc5_2_2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g33883e8fc5_2_2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736-39</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keep doing the same thing over and 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a pretty button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Save the CSS somewhere and reuse it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some nice layouts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Generalize it and save it somewhere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Keep this all together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Call it a framework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Give it to people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So much less CSS rewriting!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10/bootstrap-powered.html</a:t>
            </a:r>
            <a:endParaRPr sz="1100" b="0" i="0" u="none" strike="noStrike" cap="none" dirty="0">
              <a:solidFill>
                <a:schemeClr val="dk1"/>
              </a:solidFill>
              <a:latin typeface="Calibri"/>
              <a:ea typeface="Calibri"/>
              <a:cs typeface="Calibri"/>
              <a:sym typeface="Calibri"/>
            </a:endParaRPr>
          </a:p>
        </p:txBody>
      </p:sp>
      <p:sp>
        <p:nvSpPr>
          <p:cNvPr id="1410" name="Google Shape;1410;g33883e8fc5_2_2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33883e8fc5_2_2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7" name="Google Shape;1417;g33883e8fc5_2_2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739-44</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744-46</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students</a:t>
            </a:r>
            <a:endParaRPr sz="1100" b="0" i="0" u="none" strike="noStrike" cap="none" dirty="0">
              <a:solidFill>
                <a:schemeClr val="dk1"/>
              </a:solidFill>
              <a:latin typeface="Calibri"/>
              <a:ea typeface="Calibri"/>
              <a:cs typeface="Calibri"/>
              <a:sym typeface="Calibri"/>
            </a:endParaRPr>
          </a:p>
        </p:txBody>
      </p:sp>
      <p:sp>
        <p:nvSpPr>
          <p:cNvPr id="1418" name="Google Shape;1418;g33883e8fc5_2_2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3883e8fc5_2_25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33883e8fc5_2_25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746-48</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Inspect in chrome – show the style for jumbotron</a:t>
            </a:r>
            <a:endParaRPr sz="1100" b="0" i="0" u="none" strike="noStrike" cap="none" dirty="0">
              <a:solidFill>
                <a:schemeClr val="dk1"/>
              </a:solidFill>
              <a:latin typeface="Calibri"/>
              <a:ea typeface="Calibri"/>
              <a:cs typeface="Calibri"/>
              <a:sym typeface="Calibri"/>
            </a:endParaRPr>
          </a:p>
        </p:txBody>
      </p:sp>
      <p:sp>
        <p:nvSpPr>
          <p:cNvPr id="1438" name="Google Shape;1438;g33883e8fc5_2_25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5756c52db8_0_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4" name="Google Shape;1074;g5756c52db8_0_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630-32</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Bootcamps are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 full stack web development bootcamp is </a:t>
            </a:r>
            <a:r>
              <a:rPr lang="en-US" sz="1100" b="1" i="0" u="none" strike="noStrike" cap="none" dirty="0">
                <a:solidFill>
                  <a:schemeClr val="dk1"/>
                </a:solidFill>
                <a:latin typeface="Calibri"/>
                <a:ea typeface="Calibri"/>
                <a:cs typeface="Calibri"/>
                <a:sym typeface="Calibri"/>
              </a:rPr>
              <a:t>very </a:t>
            </a:r>
            <a:r>
              <a:rPr lang="en-US" sz="1100" b="0" i="0" u="none" strike="noStrike" cap="none" dirty="0">
                <a:solidFill>
                  <a:schemeClr val="dk1"/>
                </a:solidFill>
                <a:latin typeface="Calibri"/>
                <a:ea typeface="Calibri"/>
                <a:cs typeface="Calibri"/>
                <a:sym typeface="Calibri"/>
              </a:rPr>
              <a:t>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about getting exposure to a large breadth of things</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Diving deep and understanding things more completely takes time and practice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There will be reinforcement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We’ll be using git, HTML, CSS, etc.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Over time it will become second nature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Knowing enough to know what to google will get you pretty far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Dane – do you want to add anything?</a:t>
            </a:r>
            <a:endParaRPr sz="1100" b="0" i="0" u="none" strike="noStrike" cap="none" dirty="0">
              <a:solidFill>
                <a:schemeClr val="dk1"/>
              </a:solidFill>
              <a:latin typeface="Calibri"/>
              <a:ea typeface="Calibri"/>
              <a:cs typeface="Calibri"/>
              <a:sym typeface="Calibri"/>
            </a:endParaRPr>
          </a:p>
        </p:txBody>
      </p:sp>
      <p:sp>
        <p:nvSpPr>
          <p:cNvPr id="1075" name="Google Shape;1075;g5756c52db8_0_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33883e8fc5_2_2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g33883e8fc5_2_2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a:t>
            </a:r>
            <a:endParaRPr sz="1100" b="0" i="0" u="none" strike="noStrike" cap="none" dirty="0">
              <a:solidFill>
                <a:schemeClr val="dk1"/>
              </a:solidFill>
              <a:latin typeface="Calibri"/>
              <a:ea typeface="Calibri"/>
              <a:cs typeface="Calibri"/>
              <a:sym typeface="Calibri"/>
            </a:endParaRPr>
          </a:p>
        </p:txBody>
      </p:sp>
      <p:sp>
        <p:nvSpPr>
          <p:cNvPr id="1450" name="Google Shape;1450;g33883e8fc5_2_2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3883e8fc5_2_2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3883e8fc5_2_2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748-48</a:t>
            </a:r>
            <a:endParaRPr sz="1100" b="0" i="0" u="none" strike="noStrike" cap="none" dirty="0">
              <a:solidFill>
                <a:schemeClr val="dk1"/>
              </a:solidFill>
              <a:latin typeface="Calibri"/>
              <a:ea typeface="Calibri"/>
              <a:cs typeface="Calibri"/>
              <a:sym typeface="Calibri"/>
            </a:endParaRPr>
          </a:p>
        </p:txBody>
      </p:sp>
      <p:sp>
        <p:nvSpPr>
          <p:cNvPr id="1461" name="Google Shape;1461;g33883e8fc5_2_2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33883e8fc5_2_28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8" name="Google Shape;1468;g33883e8fc5_2_2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748-53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753-55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Why is this important?</a:t>
            </a:r>
            <a:endParaRPr sz="1100" b="0" i="0" u="none" strike="noStrike" cap="none" dirty="0">
              <a:solidFill>
                <a:schemeClr val="dk1"/>
              </a:solidFill>
              <a:latin typeface="Calibri"/>
              <a:ea typeface="Calibri"/>
              <a:cs typeface="Calibri"/>
              <a:sym typeface="Calibri"/>
            </a:endParaRPr>
          </a:p>
        </p:txBody>
      </p:sp>
      <p:sp>
        <p:nvSpPr>
          <p:cNvPr id="1469" name="Google Shape;1469;g33883e8fc5_2_2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3883e8fc5_2_2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6" name="Google Shape;1486;g33883e8fc5_2_2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755-55</a:t>
            </a:r>
            <a:endParaRPr sz="1100" b="0" i="0" u="none" strike="noStrike" cap="none" dirty="0">
              <a:solidFill>
                <a:schemeClr val="dk1"/>
              </a:solidFill>
              <a:latin typeface="Calibri"/>
              <a:ea typeface="Calibri"/>
              <a:cs typeface="Calibri"/>
              <a:sym typeface="Calibri"/>
            </a:endParaRPr>
          </a:p>
        </p:txBody>
      </p:sp>
      <p:sp>
        <p:nvSpPr>
          <p:cNvPr id="1487" name="Google Shape;1487;g33883e8fc5_2_2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3883e8fc5_2_2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3883e8fc5_2_29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755-57</a:t>
            </a:r>
            <a:endParaRPr sz="1100" b="0" i="0" u="none" strike="noStrike" cap="none" dirty="0">
              <a:solidFill>
                <a:schemeClr val="dk1"/>
              </a:solidFill>
              <a:latin typeface="Calibri"/>
              <a:ea typeface="Calibri"/>
              <a:cs typeface="Calibri"/>
              <a:sym typeface="Calibri"/>
            </a:endParaRPr>
          </a:p>
        </p:txBody>
      </p:sp>
      <p:sp>
        <p:nvSpPr>
          <p:cNvPr id="1495" name="Google Shape;1495;g33883e8fc5_2_29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3883e8fc5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3883e8fc5_2_3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757-58</a:t>
            </a:r>
            <a:endParaRPr sz="1100" b="0" i="0" u="none" strike="noStrike" cap="none" dirty="0">
              <a:solidFill>
                <a:schemeClr val="dk1"/>
              </a:solidFill>
              <a:latin typeface="Calibri"/>
              <a:ea typeface="Calibri"/>
              <a:cs typeface="Calibri"/>
              <a:sym typeface="Calibri"/>
            </a:endParaRPr>
          </a:p>
        </p:txBody>
      </p:sp>
      <p:sp>
        <p:nvSpPr>
          <p:cNvPr id="1513" name="Google Shape;1513;g33883e8fc5_2_3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3883e8fc5_2_3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g33883e8fc5_2_3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758-59</a:t>
            </a:r>
            <a:endParaRPr sz="1100" b="0" i="0" u="none" strike="noStrike" cap="none" dirty="0">
              <a:solidFill>
                <a:schemeClr val="dk1"/>
              </a:solidFill>
              <a:latin typeface="Calibri"/>
              <a:ea typeface="Calibri"/>
              <a:cs typeface="Calibri"/>
              <a:sym typeface="Calibri"/>
            </a:endParaRPr>
          </a:p>
        </p:txBody>
      </p:sp>
      <p:sp>
        <p:nvSpPr>
          <p:cNvPr id="1529" name="Google Shape;1529;g33883e8fc5_2_3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c5452845b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4c5452845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759-800</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3883e8fc5_2_3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3883e8fc5_2_3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800-01</a:t>
            </a:r>
            <a:endParaRPr sz="1100" b="0" i="0" u="none" strike="noStrike" cap="none" dirty="0">
              <a:solidFill>
                <a:schemeClr val="dk1"/>
              </a:solidFill>
              <a:latin typeface="Calibri"/>
              <a:ea typeface="Calibri"/>
              <a:cs typeface="Calibri"/>
              <a:sym typeface="Calibri"/>
            </a:endParaRPr>
          </a:p>
        </p:txBody>
      </p:sp>
      <p:sp>
        <p:nvSpPr>
          <p:cNvPr id="1558" name="Google Shape;1558;g33883e8fc5_2_3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33883e8fc5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5" name="Google Shape;1565;g33883e8fc5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801-03</a:t>
            </a:r>
            <a:endParaRPr sz="1100" b="0" i="0" u="none" strike="noStrike" cap="none" dirty="0">
              <a:solidFill>
                <a:schemeClr val="dk1"/>
              </a:solidFill>
              <a:latin typeface="Calibri"/>
              <a:ea typeface="Calibri"/>
              <a:cs typeface="Calibri"/>
              <a:sym typeface="Calibri"/>
            </a:endParaRPr>
          </a:p>
        </p:txBody>
      </p:sp>
      <p:sp>
        <p:nvSpPr>
          <p:cNvPr id="1566" name="Google Shape;1566;g33883e8fc5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33883e8fc5_2_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g33883e8fc5_2_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632-33</a:t>
            </a:r>
            <a:endParaRPr sz="1100" b="0" i="0" u="none" strike="noStrike" cap="none" dirty="0">
              <a:solidFill>
                <a:schemeClr val="dk1"/>
              </a:solidFill>
              <a:latin typeface="Calibri"/>
              <a:ea typeface="Calibri"/>
              <a:cs typeface="Calibri"/>
              <a:sym typeface="Calibri"/>
            </a:endParaRPr>
          </a:p>
        </p:txBody>
      </p:sp>
      <p:sp>
        <p:nvSpPr>
          <p:cNvPr id="1083" name="Google Shape;1083;g33883e8fc5_2_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33883e8fc5_2_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33883e8fc5_2_37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806-07</a:t>
            </a:r>
            <a:endParaRPr sz="1100" b="0" i="0" u="none" strike="noStrike" cap="none" dirty="0">
              <a:solidFill>
                <a:schemeClr val="dk1"/>
              </a:solidFill>
              <a:latin typeface="Calibri"/>
              <a:ea typeface="Calibri"/>
              <a:cs typeface="Calibri"/>
              <a:sym typeface="Calibri"/>
            </a:endParaRPr>
          </a:p>
        </p:txBody>
      </p:sp>
      <p:sp>
        <p:nvSpPr>
          <p:cNvPr id="1613" name="Google Shape;1613;g33883e8fc5_2_37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33883e8fc5_2_3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g33883e8fc5_2_3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807-07</a:t>
            </a:r>
            <a:endParaRPr sz="1100" b="0" i="0" u="none" strike="noStrike" cap="none" dirty="0">
              <a:solidFill>
                <a:schemeClr val="dk1"/>
              </a:solidFill>
              <a:latin typeface="Calibri"/>
              <a:ea typeface="Calibri"/>
              <a:cs typeface="Calibri"/>
              <a:sym typeface="Calibri"/>
            </a:endParaRPr>
          </a:p>
        </p:txBody>
      </p:sp>
      <p:sp>
        <p:nvSpPr>
          <p:cNvPr id="1589" name="Google Shape;1589;g33883e8fc5_2_3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3883e8fc5_2_3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6" name="Google Shape;1576;g33883e8fc5_2_34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807-08</a:t>
            </a:r>
          </a:p>
        </p:txBody>
      </p:sp>
      <p:sp>
        <p:nvSpPr>
          <p:cNvPr id="1577" name="Google Shape;1577;g33883e8fc5_2_34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33883e8fc5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g33883e8fc5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808-09</a:t>
            </a:r>
            <a:endParaRPr sz="1100" b="0" i="0" u="none" strike="noStrike" cap="none" dirty="0">
              <a:solidFill>
                <a:schemeClr val="dk1"/>
              </a:solidFill>
              <a:latin typeface="Calibri"/>
              <a:ea typeface="Calibri"/>
              <a:cs typeface="Calibri"/>
              <a:sym typeface="Calibri"/>
            </a:endParaRPr>
          </a:p>
        </p:txBody>
      </p:sp>
      <p:sp>
        <p:nvSpPr>
          <p:cNvPr id="1601" name="Google Shape;1601;g33883e8fc5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3883e8fc5_2_38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3883e8fc5_2_38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803-813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hlinkClick r:id="rId3"/>
              </a:rPr>
              <a:t>https://getbootstrap.com/docs/4.1/components/buttons/</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Buttons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Carousel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Dropdowns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Forms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Jumbotron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Navbar</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24" name="Google Shape;1624;g33883e8fc5_2_38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4c5452845b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4c5452845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813-28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828-34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-primary </a:t>
            </a:r>
            <a:r>
              <a:rPr lang="en-US" dirty="0" err="1"/>
              <a:t>btn</a:t>
            </a:r>
            <a:r>
              <a:rPr lang="en-US" dirty="0"/>
              <a:t>-lg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-danger </a:t>
            </a:r>
            <a:r>
              <a:rPr lang="en-US" dirty="0" err="1"/>
              <a:t>btn-sm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div alert alert-danger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33883e8fc5_2_3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1" name="Google Shape;1661;g33883e8fc5_2_3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834-34</a:t>
            </a:r>
            <a:endParaRPr sz="1100" b="0" i="0" u="none" strike="noStrike" cap="none" dirty="0">
              <a:solidFill>
                <a:schemeClr val="dk1"/>
              </a:solidFill>
              <a:latin typeface="Calibri"/>
              <a:ea typeface="Calibri"/>
              <a:cs typeface="Calibri"/>
              <a:sym typeface="Calibri"/>
            </a:endParaRPr>
          </a:p>
        </p:txBody>
      </p:sp>
      <p:sp>
        <p:nvSpPr>
          <p:cNvPr id="1662" name="Google Shape;1662;g33883e8fc5_2_3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33883e8fc5_2_40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g33883e8fc5_2_40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834-36</a:t>
            </a:r>
            <a:endParaRPr sz="1100" b="0" i="0" u="none" strike="noStrike" cap="none" dirty="0">
              <a:solidFill>
                <a:schemeClr val="dk1"/>
              </a:solidFill>
              <a:latin typeface="Calibri"/>
              <a:ea typeface="Calibri"/>
              <a:cs typeface="Calibri"/>
              <a:sym typeface="Calibri"/>
            </a:endParaRPr>
          </a:p>
        </p:txBody>
      </p:sp>
      <p:sp>
        <p:nvSpPr>
          <p:cNvPr id="1670" name="Google Shape;1670;g33883e8fc5_2_40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836-37</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837-840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come up and describe HW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Demo this? (it looks ugly – using the old design)</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463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33883e8fc5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g33883e8fc5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633-34</a:t>
            </a:r>
            <a:endParaRPr sz="1100" b="0" i="0" u="none" strike="noStrike" cap="none" dirty="0">
              <a:solidFill>
                <a:schemeClr val="dk1"/>
              </a:solidFill>
              <a:latin typeface="Calibri"/>
              <a:ea typeface="Calibri"/>
              <a:cs typeface="Calibri"/>
              <a:sym typeface="Calibri"/>
            </a:endParaRPr>
          </a:p>
        </p:txBody>
      </p:sp>
      <p:sp>
        <p:nvSpPr>
          <p:cNvPr id="1097" name="Google Shape;1097;g33883e8fc5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3883e8fc5_2_4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g33883e8fc5_2_4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840-930</a:t>
            </a:r>
            <a:endParaRPr sz="1100" b="0" i="0" u="none" strike="noStrike" cap="none" dirty="0">
              <a:solidFill>
                <a:schemeClr val="dk1"/>
              </a:solidFill>
              <a:latin typeface="Calibri"/>
              <a:ea typeface="Calibri"/>
              <a:cs typeface="Calibri"/>
              <a:sym typeface="Calibri"/>
            </a:endParaRPr>
          </a:p>
        </p:txBody>
      </p:sp>
      <p:sp>
        <p:nvSpPr>
          <p:cNvPr id="1695" name="Google Shape;1695;g33883e8fc5_2_4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33883e8fc5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9" name="Google Shape;1109;g33883e8fc5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634-635</a:t>
            </a:r>
            <a:endParaRPr sz="1100" b="0" i="0" u="none" strike="noStrike" cap="none" dirty="0">
              <a:solidFill>
                <a:schemeClr val="dk1"/>
              </a:solidFill>
              <a:latin typeface="Calibri"/>
              <a:ea typeface="Calibri"/>
              <a:cs typeface="Calibri"/>
              <a:sym typeface="Calibri"/>
            </a:endParaRPr>
          </a:p>
        </p:txBody>
      </p:sp>
      <p:sp>
        <p:nvSpPr>
          <p:cNvPr id="1110" name="Google Shape;1110;g33883e8fc5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33883e8fc5_2_6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g33883e8fc5_2_6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dk1"/>
                </a:solidFill>
                <a:latin typeface="Calibri"/>
                <a:ea typeface="Calibri"/>
                <a:cs typeface="Calibri"/>
                <a:sym typeface="Calibri"/>
              </a:rPr>
              <a:t>634-635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Books generally go into depth about topics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covering a large breadth</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will cover more than pretty much any single book out there</a:t>
            </a:r>
            <a:endParaRPr sz="1100" b="0" i="0" u="none" strike="noStrike" cap="none" dirty="0">
              <a:solidFill>
                <a:schemeClr val="dk1"/>
              </a:solidFill>
              <a:latin typeface="Calibri"/>
              <a:ea typeface="Calibri"/>
              <a:cs typeface="Calibri"/>
              <a:sym typeface="Calibri"/>
            </a:endParaRPr>
          </a:p>
        </p:txBody>
      </p:sp>
      <p:sp>
        <p:nvSpPr>
          <p:cNvPr id="1118" name="Google Shape;1118;g33883e8fc5_2_6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3883e8fc5_2_7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g33883e8fc5_2_7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635-636</a:t>
            </a:r>
            <a:endParaRPr sz="1100" b="0" i="0" u="none" strike="noStrike" cap="none" dirty="0">
              <a:solidFill>
                <a:schemeClr val="dk1"/>
              </a:solidFill>
              <a:latin typeface="Calibri"/>
              <a:ea typeface="Calibri"/>
              <a:cs typeface="Calibri"/>
              <a:sym typeface="Calibri"/>
            </a:endParaRPr>
          </a:p>
        </p:txBody>
      </p:sp>
      <p:sp>
        <p:nvSpPr>
          <p:cNvPr id="1130" name="Google Shape;1130;g33883e8fc5_2_7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 name="Google Shape;104;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0" name="Google Shape;110;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 name="Google Shape;113;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7" name="Google Shape;117;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9" name="Google Shape;119;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3" name="Google Shape;12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4" name="Google Shape;124;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7" name="Google Shape;127;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8" name="Google Shape;128;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9" name="Google Shape;129;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8" name="Google Shape;138;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9" name="Google Shape;139;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 name="Google Shape;145;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7" name="Google Shape;147;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9" name="Google Shape;149;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3" name="Google Shape;153;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 name="Google Shape;155;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8" name="Google Shape;158;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9" name="Google Shape;169;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 name="Google Shape;170;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 name="Google Shape;175;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6" name="Google Shape;176;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0" name="Google Shape;180;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 name="Google Shape;189;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 name="Google Shape;191;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No Due Date">
  <p:cSld name="CUSTOM_2_3_1_1_1_1_1_2_1_2_1_1_3_1_1">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98" name="Google Shape;19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 name="Google Shape;199;p2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00"/>
        <p:cNvGrpSpPr/>
        <p:nvPr/>
      </p:nvGrpSpPr>
      <p:grpSpPr>
        <a:xfrm>
          <a:off x="0" y="0"/>
          <a:ext cx="0" cy="0"/>
          <a:chOff x="0" y="0"/>
          <a:chExt cx="0" cy="0"/>
        </a:xfrm>
      </p:grpSpPr>
      <p:sp>
        <p:nvSpPr>
          <p:cNvPr id="201" name="Google Shape;20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2" name="Google Shape;202;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04" name="Google Shape;204;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05" name="Google Shape;20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7" name="Google Shape;20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 name="Google Shape;208;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1" name="Google Shape;24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4" name="Google Shape;24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 name="Google Shape;27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 name="Google Shape;27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0" name="Google Shape;31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3" name="Google Shape;31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3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3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3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7" name="Google Shape;34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8" name="Google Shape;34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0" name="Google Shape;35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3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8" name="Google Shape;38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9" name="Google Shape;389;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1" name="Google Shape;391;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5" name="Google Shape;43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6" name="Google Shape;43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8" name="Google Shape;43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3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3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2" name="Google Shape;48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3" name="Google Shape;48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5" name="Google Shape;48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8"/>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6" name="Google Shape;50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7" name="Google Shape;507;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9" name="Google Shape;509;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3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3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1"/>
        <p:cNvGrpSpPr/>
        <p:nvPr/>
      </p:nvGrpSpPr>
      <p:grpSpPr>
        <a:xfrm>
          <a:off x="0" y="0"/>
          <a:ext cx="0" cy="0"/>
          <a:chOff x="0" y="0"/>
          <a:chExt cx="0" cy="0"/>
        </a:xfrm>
      </p:grpSpPr>
      <p:sp>
        <p:nvSpPr>
          <p:cNvPr id="522" name="Google Shape;522;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45" name="Google Shape;545;p4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1" name="Google Shape;601;p4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9" name="Google Shape;60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0" name="Google Shape;61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2" name="Google Shape;61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0" name="Google Shape;620;p4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8" name="Google Shape;628;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9" name="Google Shape;629;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1" name="Google Shape;631;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2" name="Google Shape;632;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1" name="Google Shape;641;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0" name="Google Shape;650;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1" name="Google Shape;651;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3" name="Google Shape;673;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5" name="Google Shape;67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5" name="Google Shape;685;p4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4" name="Google Shape;69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5" name="Google Shape;695;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7" name="Google Shape;697;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4" name="Google Shape;704;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5" name="Google Shape;705;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7" name="Google Shape;707;p4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6" name="Google Shape;716;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9" name="Google Shape;719;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8" name="Google Shape;728;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9" name="Google Shape;729;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0" name="Google Shape;730;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1" name="Google Shape;731;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1" name="Google Shape;741;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2" name="Google Shape;742;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4" name="Google Shape;74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4" name="Google Shape;75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6" name="Google Shape;756;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6" name="Google Shape;76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7" name="Google Shape;767;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9" name="Google Shape;769;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1" name="Google Shape;781;p5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1" name="Google Shape;791;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4" name="Google Shape;79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6" name="Google Shape;806;p5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2" name="Google Shape;872;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3" name="Google Shape;873;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5" name="Google Shape;875;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9" name="Google Shape;889;p5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0" name="Google Shape;900;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1" name="Google Shape;901;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3" name="Google Shape;903;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7" name="Google Shape;917;p5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24"/>
        <p:cNvGrpSpPr/>
        <p:nvPr/>
      </p:nvGrpSpPr>
      <p:grpSpPr>
        <a:xfrm>
          <a:off x="0" y="0"/>
          <a:ext cx="0" cy="0"/>
          <a:chOff x="0" y="0"/>
          <a:chExt cx="0" cy="0"/>
        </a:xfrm>
      </p:grpSpPr>
      <p:sp>
        <p:nvSpPr>
          <p:cNvPr id="925" name="Google Shape;92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7" name="Google Shape;92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8" name="Google Shape;928;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0" name="Google Shape;930;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7" name="Google Shape;947;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55"/>
        <p:cNvGrpSpPr/>
        <p:nvPr/>
      </p:nvGrpSpPr>
      <p:grpSpPr>
        <a:xfrm>
          <a:off x="0" y="0"/>
          <a:ext cx="0" cy="0"/>
          <a:chOff x="0" y="0"/>
          <a:chExt cx="0" cy="0"/>
        </a:xfrm>
      </p:grpSpPr>
      <p:sp>
        <p:nvSpPr>
          <p:cNvPr id="956" name="Google Shape;956;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8" name="Google Shape;958;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9" name="Google Shape;959;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1" name="Google Shape;961;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8" name="Google Shape;978;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86"/>
        <p:cNvGrpSpPr/>
        <p:nvPr/>
      </p:nvGrpSpPr>
      <p:grpSpPr>
        <a:xfrm>
          <a:off x="0" y="0"/>
          <a:ext cx="0" cy="0"/>
          <a:chOff x="0" y="0"/>
          <a:chExt cx="0" cy="0"/>
        </a:xfrm>
      </p:grpSpPr>
      <p:sp>
        <p:nvSpPr>
          <p:cNvPr id="987" name="Google Shape;987;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9" name="Google Shape;989;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0" name="Google Shape;99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92" name="Google Shape;992;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3" name="Google Shape;993;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5" name="Google Shape;995;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5" name="Google Shape;1005;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9" name="Google Shape;1009;p5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17"/>
        <p:cNvGrpSpPr/>
        <p:nvPr/>
      </p:nvGrpSpPr>
      <p:grpSpPr>
        <a:xfrm>
          <a:off x="0" y="0"/>
          <a:ext cx="0" cy="0"/>
          <a:chOff x="0" y="0"/>
          <a:chExt cx="0" cy="0"/>
        </a:xfrm>
      </p:grpSpPr>
      <p:sp>
        <p:nvSpPr>
          <p:cNvPr id="1018" name="Google Shape;1018;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20" name="Google Shape;1020;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21" name="Google Shape;1021;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23" name="Google Shape;1023;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6" name="Google Shape;1026;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6" name="Google Shape;1036;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ww.pluralsight.com"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uwa.bootcampcontent.com/UWA-Bootcamp/UW-SEA-FSF-PT-11-2019-U-C/blob/master/resources/interesting-reads.md"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hyperlink" Target="https://github.com/EbookFoundation/free-programming-books/blob/master/free-programming-books.md" TargetMode="Externa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hyperlink" Target="http://eloquentjavascript.net/"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www.smashingmagazine.com/2011/10/16-pixels-body-copy-anything-less-costly-mistake" TargetMode="External"/><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hyperlink" Target="http://baymard.com/blog/line-length-readabilit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typeplate.com/"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hyperlink" Target="http://www.fontawesome.com"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2.2</a:t>
            </a:r>
            <a:endParaRPr/>
          </a:p>
        </p:txBody>
      </p:sp>
      <p:sp>
        <p:nvSpPr>
          <p:cNvPr id="1054" name="Google Shape;1054;p6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Down and Dirty 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5" name="Google Shape;1055;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extLst>
      <p:ext uri="{BB962C8B-B14F-4D97-AF65-F5344CB8AC3E}">
        <p14:creationId xmlns:p14="http://schemas.microsoft.com/office/powerpoint/2010/main" val="1310781437"/>
      </p:ext>
    </p:extLst>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Roboto Light"/>
                <a:ea typeface="Roboto Light"/>
                <a:cs typeface="Roboto Light"/>
                <a:sym typeface="Roboto Light"/>
              </a:rPr>
              <a:t>There are resources to continue learning listed in the </a:t>
            </a:r>
            <a:r>
              <a:rPr lang="en-US" sz="3000" dirty="0">
                <a:latin typeface="Roboto Light"/>
                <a:ea typeface="Roboto Light"/>
                <a:cs typeface="Roboto Light"/>
                <a:sym typeface="Roboto Light"/>
                <a:hlinkClick r:id="rId3"/>
              </a:rPr>
              <a:t>resources on GitLab</a:t>
            </a:r>
            <a:endParaRPr sz="3000" dirty="0">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pic>
        <p:nvPicPr>
          <p:cNvPr id="1148" name="Google Shape;1148;p71" descr="http://ecx.images-amazon.com/images/I/41Z2swEmwaL._SX258_BO1,204,203,200_.jpg"/>
          <p:cNvPicPr preferRelativeResize="0"/>
          <p:nvPr/>
        </p:nvPicPr>
        <p:blipFill rotWithShape="1">
          <a:blip r:embed="rId3">
            <a:alphaModFix/>
          </a:blip>
          <a:srcRect/>
          <a:stretch/>
        </p:blipFill>
        <p:spPr>
          <a:xfrm>
            <a:off x="449600" y="1851650"/>
            <a:ext cx="1711100" cy="2145450"/>
          </a:xfrm>
          <a:prstGeom prst="rect">
            <a:avLst/>
          </a:prstGeom>
          <a:noFill/>
          <a:ln>
            <a:noFill/>
          </a:ln>
        </p:spPr>
      </p:pic>
      <p:pic>
        <p:nvPicPr>
          <p:cNvPr id="1149" name="Google Shape;1149;p71" descr="http://ecx.images-amazon.com/images/I/41oa41LdNdL._SX400_BO1,204,203,200_.jpg"/>
          <p:cNvPicPr preferRelativeResize="0"/>
          <p:nvPr/>
        </p:nvPicPr>
        <p:blipFill rotWithShape="1">
          <a:blip r:embed="rId4">
            <a:alphaModFix/>
          </a:blip>
          <a:srcRect/>
          <a:stretch/>
        </p:blipFill>
        <p:spPr>
          <a:xfrm>
            <a:off x="2998900" y="1851649"/>
            <a:ext cx="1724937" cy="2145450"/>
          </a:xfrm>
          <a:prstGeom prst="rect">
            <a:avLst/>
          </a:prstGeom>
          <a:noFill/>
          <a:ln>
            <a:noFill/>
          </a:ln>
        </p:spPr>
      </p:pic>
      <p:sp>
        <p:nvSpPr>
          <p:cNvPr id="1150" name="Google Shape;1150;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51" name="Google Shape;115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Jon Duckett’s books </a:t>
            </a:r>
            <a:r>
              <a:rPr lang="en" i="1"/>
              <a:t>HTML &amp; CSS</a:t>
            </a:r>
            <a:r>
              <a:rPr lang="en"/>
              <a:t> and </a:t>
            </a:r>
            <a:r>
              <a:rPr lang="en" i="1"/>
              <a:t>JavaScript &amp; jQuery</a:t>
            </a:r>
            <a:r>
              <a:rPr lang="en"/>
              <a:t> are two excellent primers. If you’re a book person, these can be very helpful! </a:t>
            </a:r>
            <a:endParaRPr/>
          </a:p>
          <a:p>
            <a:pPr marL="0" lvl="0" indent="0" algn="l" rtl="0">
              <a:spcBef>
                <a:spcPts val="0"/>
              </a:spcBef>
              <a:spcAft>
                <a:spcPts val="0"/>
              </a:spcAft>
              <a:buNone/>
            </a:pPr>
            <a:r>
              <a:rPr lang="en"/>
              <a:t> </a:t>
            </a:r>
            <a:endParaRPr/>
          </a:p>
        </p:txBody>
      </p:sp>
      <p:sp>
        <p:nvSpPr>
          <p:cNvPr id="1152" name="Google Shape;1152;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3" name="Google Shape;1153;p71"/>
          <p:cNvSpPr txBox="1"/>
          <p:nvPr/>
        </p:nvSpPr>
        <p:spPr>
          <a:xfrm>
            <a:off x="2904725" y="3997100"/>
            <a:ext cx="3877200" cy="6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i="1">
                <a:latin typeface="Roboto Medium"/>
                <a:ea typeface="Roboto Medium"/>
                <a:cs typeface="Roboto Medium"/>
                <a:sym typeface="Roboto Medium"/>
              </a:rPr>
              <a:t>JavaScript &amp; JQuery: Interactive Front-End Web Development</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4" name="Google Shape;1154;p71"/>
          <p:cNvSpPr txBox="1"/>
          <p:nvPr/>
        </p:nvSpPr>
        <p:spPr>
          <a:xfrm>
            <a:off x="175" y="3997100"/>
            <a:ext cx="3676500" cy="628500"/>
          </a:xfrm>
          <a:prstGeom prst="rect">
            <a:avLst/>
          </a:prstGeom>
          <a:noFill/>
          <a:ln>
            <a:noFill/>
          </a:ln>
        </p:spPr>
        <p:txBody>
          <a:bodyPr spcFirstLastPara="1" wrap="square" lIns="457200"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HTML &amp; CSS: Design and Build Websites</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(Wiley, 2011)</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5" name="Google Shape;115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2" name="TextBox 1">
            <a:extLst>
              <a:ext uri="{FF2B5EF4-FFF2-40B4-BE49-F238E27FC236}">
                <a16:creationId xmlns:a16="http://schemas.microsoft.com/office/drawing/2014/main" id="{8AB9300B-DC35-4FCD-B897-50F8AB0EFAA0}"/>
              </a:ext>
            </a:extLst>
          </p:cNvPr>
          <p:cNvSpPr txBox="1"/>
          <p:nvPr/>
        </p:nvSpPr>
        <p:spPr>
          <a:xfrm>
            <a:off x="5546651" y="2044995"/>
            <a:ext cx="3014149" cy="1384995"/>
          </a:xfrm>
          <a:prstGeom prst="rect">
            <a:avLst/>
          </a:prstGeom>
          <a:noFill/>
        </p:spPr>
        <p:txBody>
          <a:bodyPr wrap="square" rtlCol="0">
            <a:spAutoFit/>
          </a:bodyPr>
          <a:lstStyle/>
          <a:p>
            <a:r>
              <a:rPr lang="en-US" dirty="0"/>
              <a:t>Free Programming Books on GitHub - </a:t>
            </a:r>
            <a:r>
              <a:rPr lang="en-US" dirty="0">
                <a:hlinkClick r:id="rId5"/>
              </a:rPr>
              <a:t>https://github.com/EbookFoundation/free-programming-books/blob/master/free-programming-books.md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160"/>
        <p:cNvGrpSpPr/>
        <p:nvPr/>
      </p:nvGrpSpPr>
      <p:grpSpPr>
        <a:xfrm>
          <a:off x="0" y="0"/>
          <a:ext cx="0" cy="0"/>
          <a:chOff x="0" y="0"/>
          <a:chExt cx="0" cy="0"/>
        </a:xfrm>
      </p:grpSpPr>
      <p:sp>
        <p:nvSpPr>
          <p:cNvPr id="1161" name="Google Shape;1161;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62" name="Google Shape;1162;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Eloquent JavaScript</a:t>
            </a:r>
            <a:r>
              <a:rPr lang="en"/>
              <a:t> is a terrific, free book that reviews the fundamentals of JavaScript. </a:t>
            </a:r>
            <a:endParaRPr/>
          </a:p>
          <a:p>
            <a:pPr marL="0" lvl="0" indent="0" algn="l" rtl="0">
              <a:spcBef>
                <a:spcPts val="0"/>
              </a:spcBef>
              <a:spcAft>
                <a:spcPts val="0"/>
              </a:spcAft>
              <a:buNone/>
            </a:pPr>
            <a:endParaRPr/>
          </a:p>
          <a:p>
            <a:pPr marL="0" lvl="0" indent="0" algn="l" rtl="0">
              <a:spcBef>
                <a:spcPts val="0"/>
              </a:spcBef>
              <a:spcAft>
                <a:spcPts val="0"/>
              </a:spcAft>
              <a:buNone/>
            </a:pPr>
            <a:r>
              <a:rPr lang="en"/>
              <a:t>You can find it here: </a:t>
            </a:r>
            <a:r>
              <a:rPr lang="en" u="sng">
                <a:solidFill>
                  <a:srgbClr val="0000FF"/>
                </a:solidFill>
                <a:hlinkClick r:id="rId3"/>
              </a:rPr>
              <a:t>eloquentjavascript.net</a:t>
            </a:r>
            <a:endParaRPr>
              <a:solidFill>
                <a:srgbClr val="0000FF"/>
              </a:solidFill>
            </a:endParaRPr>
          </a:p>
          <a:p>
            <a:pPr marL="0" lvl="0" indent="0" algn="l" rtl="0">
              <a:spcBef>
                <a:spcPts val="0"/>
              </a:spcBef>
              <a:spcAft>
                <a:spcPts val="0"/>
              </a:spcAft>
              <a:buNone/>
            </a:pPr>
            <a:endParaRPr/>
          </a:p>
        </p:txBody>
      </p:sp>
      <p:sp>
        <p:nvSpPr>
          <p:cNvPr id="1163" name="Google Shape;1163;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4" name="Google Shape;1164;p72"/>
          <p:cNvSpPr txBox="1"/>
          <p:nvPr/>
        </p:nvSpPr>
        <p:spPr>
          <a:xfrm>
            <a:off x="2572700" y="4067250"/>
            <a:ext cx="3877200" cy="6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Eloquent JavaScript, 3rd Edition</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pic>
        <p:nvPicPr>
          <p:cNvPr id="1165" name="Google Shape;1165;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6" name="Google Shape;1166;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lang="en" b="1">
                <a:latin typeface="Roboto"/>
                <a:ea typeface="Roboto"/>
                <a:cs typeface="Roboto"/>
                <a:sym typeface="Roboto"/>
              </a:rPr>
              <a:t>The Homework Is Hard</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73" name="Google Shape;1173;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4" name="Google Shape;117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#3: Homework Is Hard</a:t>
            </a:r>
            <a:endParaRPr/>
          </a:p>
        </p:txBody>
      </p:sp>
      <p:sp>
        <p:nvSpPr>
          <p:cNvPr id="1181" name="Google Shape;1181;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7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Check your homework due dates in Boot</a:t>
            </a:r>
            <a:r>
              <a:rPr lang="en-US" dirty="0"/>
              <a:t>c</a:t>
            </a:r>
            <a:r>
              <a:rPr lang="en" dirty="0"/>
              <a:t>ampSpot.</a:t>
            </a:r>
            <a:endParaRPr dirty="0"/>
          </a:p>
        </p:txBody>
      </p:sp>
      <p:sp>
        <p:nvSpPr>
          <p:cNvPr id="1183" name="Google Shape;1183;p7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Generally speaking, expect homework to be semi-challenging. </a:t>
            </a:r>
            <a:endParaRPr/>
          </a:p>
        </p:txBody>
      </p:sp>
      <p:sp>
        <p:nvSpPr>
          <p:cNvPr id="1184" name="Google Shape;1184;p7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Make sure you’re setting aside a solid block of time for each assignment.</a:t>
            </a:r>
            <a:endParaRPr/>
          </a:p>
        </p:txBody>
      </p:sp>
      <p:sp>
        <p:nvSpPr>
          <p:cNvPr id="1185" name="Google Shape;1185;p7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If you find yourself working on an assignment for over two hours without even a small amount of progress, let us know! </a:t>
            </a:r>
            <a:endParaRPr/>
          </a:p>
        </p:txBody>
      </p:sp>
      <p:sp>
        <p:nvSpPr>
          <p:cNvPr id="1186" name="Google Shape;1186;p7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You don’t win points in life for staring at a blank screen.</a:t>
            </a:r>
            <a:endParaRPr/>
          </a:p>
        </p:txBody>
      </p:sp>
      <p:sp>
        <p:nvSpPr>
          <p:cNvPr id="1187" name="Google Shape;1187;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194" name="Google Shape;1194;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Objectives</a:t>
            </a:r>
            <a:endParaRPr/>
          </a:p>
        </p:txBody>
      </p:sp>
      <p:sp>
        <p:nvSpPr>
          <p:cNvPr id="1202" name="Google Shape;1202;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class, we’ll introduce:</a:t>
            </a:r>
            <a:endParaRPr/>
          </a:p>
        </p:txBody>
      </p:sp>
      <p:sp>
        <p:nvSpPr>
          <p:cNvPr id="1203" name="Google Shape;120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4" name="Google Shape;1204;p7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CSS Typography and Google Fonts</a:t>
            </a:r>
            <a:endParaRPr sz="1800"/>
          </a:p>
        </p:txBody>
      </p:sp>
      <p:sp>
        <p:nvSpPr>
          <p:cNvPr id="1205" name="Google Shape;1205;p7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Pseudo-Classes </a:t>
            </a:r>
            <a:endParaRPr sz="1800"/>
          </a:p>
        </p:txBody>
      </p:sp>
      <p:sp>
        <p:nvSpPr>
          <p:cNvPr id="1206" name="Google Shape;1206;p7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The Basics of Twitter Bootstrap</a:t>
            </a:r>
            <a:endParaRPr sz="1800"/>
          </a:p>
        </p:txBody>
      </p:sp>
      <p:sp>
        <p:nvSpPr>
          <p:cNvPr id="1207" name="Google Shape;1207;p76"/>
          <p:cNvSpPr/>
          <p:nvPr/>
        </p:nvSpPr>
        <p:spPr>
          <a:xfrm>
            <a:off x="254625" y="3819425"/>
            <a:ext cx="8769300" cy="86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 Typography</a:t>
            </a:r>
            <a:endParaRPr/>
          </a:p>
        </p:txBody>
      </p:sp>
      <p:sp>
        <p:nvSpPr>
          <p:cNvPr id="1215" name="Google Shape;1215;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Typography Is Huge</a:t>
            </a:r>
            <a:endParaRPr/>
          </a:p>
        </p:txBody>
      </p:sp>
      <p:sp>
        <p:nvSpPr>
          <p:cNvPr id="1223" name="Google Shape;122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Comic Sans MS" panose="030F0702030302020204" pitchFamily="66" charset="0"/>
              </a:rPr>
              <a:t>Typography can play a huge role in the visual aesthetic and emotional identity of a webpage. </a:t>
            </a:r>
            <a:endParaRPr dirty="0">
              <a:latin typeface="Comic Sans MS" panose="030F0702030302020204" pitchFamily="66" charset="0"/>
            </a:endParaRPr>
          </a:p>
        </p:txBody>
      </p:sp>
      <p:sp>
        <p:nvSpPr>
          <p:cNvPr id="1224" name="Google Shape;1224;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25" name="Google Shape;1225;p78"/>
          <p:cNvPicPr preferRelativeResize="0"/>
          <p:nvPr/>
        </p:nvPicPr>
        <p:blipFill>
          <a:blip r:embed="rId3">
            <a:alphaModFix/>
          </a:blip>
          <a:stretch>
            <a:fillRect/>
          </a:stretch>
        </p:blipFill>
        <p:spPr>
          <a:xfrm>
            <a:off x="2133600" y="1410585"/>
            <a:ext cx="4938152" cy="3353663"/>
          </a:xfrm>
          <a:prstGeom prst="rect">
            <a:avLst/>
          </a:prstGeom>
          <a:noFill/>
          <a:ln>
            <a:noFill/>
          </a:ln>
        </p:spPr>
      </p:pic>
      <p:sp>
        <p:nvSpPr>
          <p:cNvPr id="1226" name="Google Shape;1226;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Few Admin Items</a:t>
            </a:r>
            <a:endParaRPr/>
          </a:p>
        </p:txBody>
      </p:sp>
      <p:sp>
        <p:nvSpPr>
          <p:cNvPr id="1062" name="Google Shape;1062;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3" name="Google Shape;1063;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Typographic Properties</a:t>
            </a:r>
            <a:endParaRPr/>
          </a:p>
        </p:txBody>
      </p:sp>
      <p:sp>
        <p:nvSpPr>
          <p:cNvPr id="1233" name="Google Shape;1233;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Typographic properties describe attributes of the type on the page.</a:t>
            </a:r>
            <a:endParaRPr/>
          </a:p>
        </p:txBody>
      </p:sp>
      <p:sp>
        <p:nvSpPr>
          <p:cNvPr id="1234" name="Google Shape;1234;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5" name="Google Shape;1235;p7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Line Height: </a:t>
            </a:r>
            <a:r>
              <a:rPr lang="en" sz="1200"/>
              <a:t>Distance between lines of text on a page (Golden Ratio of 1.5x font).</a:t>
            </a:r>
            <a:endParaRPr sz="1200"/>
          </a:p>
        </p:txBody>
      </p:sp>
      <p:sp>
        <p:nvSpPr>
          <p:cNvPr id="1236" name="Google Shape;1236;p7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t>Font Size: </a:t>
            </a:r>
            <a:r>
              <a:rPr lang="en" sz="1200" dirty="0"/>
              <a:t>Actual size of lettering. Should be at least 16px on modern pages. </a:t>
            </a:r>
            <a:endParaRPr sz="1200" dirty="0"/>
          </a:p>
          <a:p>
            <a:pPr marL="0" lvl="0" indent="0" algn="l" rtl="0">
              <a:spcBef>
                <a:spcPts val="0"/>
              </a:spcBef>
              <a:spcAft>
                <a:spcPts val="0"/>
              </a:spcAft>
              <a:buNone/>
            </a:pPr>
            <a:r>
              <a:rPr lang="en" sz="1200" u="sng" dirty="0">
                <a:solidFill>
                  <a:schemeClr val="hlink"/>
                </a:solidFill>
                <a:hlinkClick r:id="rId3"/>
              </a:rPr>
              <a:t>smashingmagazine.com</a:t>
            </a:r>
            <a:endParaRPr sz="1200" dirty="0"/>
          </a:p>
        </p:txBody>
      </p:sp>
      <p:sp>
        <p:nvSpPr>
          <p:cNvPr id="1237" name="Google Shape;1237;p7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Line Length: </a:t>
            </a:r>
            <a:r>
              <a:rPr lang="en" sz="1200"/>
              <a:t>Not a CSS property but rather a standard. Should be about 50–75 characters per line on a desktop. </a:t>
            </a:r>
            <a:r>
              <a:rPr lang="en" sz="1200" u="sng">
                <a:solidFill>
                  <a:schemeClr val="hlink"/>
                </a:solidFill>
                <a:hlinkClick r:id="rId4"/>
              </a:rPr>
              <a:t>baymard.com</a:t>
            </a:r>
            <a:endParaRPr sz="1200"/>
          </a:p>
        </p:txBody>
      </p:sp>
      <p:sp>
        <p:nvSpPr>
          <p:cNvPr id="1238" name="Google Shape;1238;p7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Letter Spacing: </a:t>
            </a:r>
            <a:r>
              <a:rPr lang="en" sz="1200"/>
              <a:t>Spacing between individual letters. Try to avoid cramming letters together too closely.</a:t>
            </a:r>
            <a:endParaRPr sz="1200"/>
          </a:p>
        </p:txBody>
      </p:sp>
      <p:sp>
        <p:nvSpPr>
          <p:cNvPr id="1239" name="Google Shape;1239;p7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Sans-Serif vs. Serif: </a:t>
            </a:r>
            <a:r>
              <a:rPr lang="en" sz="1200"/>
              <a:t>Sans-serif are fonts </a:t>
            </a:r>
            <a:r>
              <a:rPr lang="en" sz="1200" i="1"/>
              <a:t>sans their serifs</a:t>
            </a:r>
            <a:r>
              <a:rPr lang="en" sz="1200"/>
              <a:t>—no tails. They’re easier to read online.</a:t>
            </a:r>
            <a:endParaRPr sz="1200"/>
          </a:p>
        </p:txBody>
      </p:sp>
      <p:sp>
        <p:nvSpPr>
          <p:cNvPr id="1240" name="Google Shape;1240;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Google Shape;1246;p80" descr="http://i.stack.imgur.com/wZtaK.png"/>
          <p:cNvPicPr preferRelativeResize="0"/>
          <p:nvPr/>
        </p:nvPicPr>
        <p:blipFill rotWithShape="1">
          <a:blip r:embed="rId3">
            <a:alphaModFix/>
          </a:blip>
          <a:srcRect/>
          <a:stretch/>
        </p:blipFill>
        <p:spPr>
          <a:xfrm>
            <a:off x="1453699" y="1072438"/>
            <a:ext cx="6394503" cy="3305469"/>
          </a:xfrm>
          <a:prstGeom prst="rect">
            <a:avLst/>
          </a:prstGeom>
          <a:noFill/>
          <a:ln>
            <a:noFill/>
          </a:ln>
        </p:spPr>
      </p:pic>
      <p:sp>
        <p:nvSpPr>
          <p:cNvPr id="1247" name="Google Shape;1247;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Line Height vs. Fonts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48" name="Google Shape;1248;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9" name="Google Shape;1249;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Serif vs. Sans-Serif</a:t>
            </a:r>
            <a:endParaRPr/>
          </a:p>
        </p:txBody>
      </p:sp>
      <p:sp>
        <p:nvSpPr>
          <p:cNvPr id="1256" name="Google Shape;1256;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81"/>
          <p:cNvSpPr txBox="1">
            <a:spLocks noGrp="1"/>
          </p:cNvSpPr>
          <p:nvPr>
            <p:ph type="subTitle" idx="1"/>
          </p:nvPr>
        </p:nvSpPr>
        <p:spPr>
          <a:xfrm>
            <a:off x="0" y="675975"/>
            <a:ext cx="47415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Serif fonts include small lines attached to the end strokes of letters.</a:t>
            </a:r>
            <a:endParaRPr/>
          </a:p>
        </p:txBody>
      </p:sp>
      <p:sp>
        <p:nvSpPr>
          <p:cNvPr id="1258" name="Google Shape;1258;p81"/>
          <p:cNvSpPr txBox="1">
            <a:spLocks noGrp="1"/>
          </p:cNvSpPr>
          <p:nvPr>
            <p:ph type="subTitle" idx="1"/>
          </p:nvPr>
        </p:nvSpPr>
        <p:spPr>
          <a:xfrm>
            <a:off x="4822850" y="675975"/>
            <a:ext cx="38058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Sans-Serif (“without serif”) do not include such strokes. </a:t>
            </a:r>
            <a:endParaRPr/>
          </a:p>
        </p:txBody>
      </p:sp>
      <p:pic>
        <p:nvPicPr>
          <p:cNvPr id="1259" name="Google Shape;1259;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60" name="Google Shape;1260;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1" name="Google Shape;1261;p81"/>
          <p:cNvSpPr/>
          <p:nvPr/>
        </p:nvSpPr>
        <p:spPr>
          <a:xfrm>
            <a:off x="2524625" y="23159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2" name="Google Shape;1262;p81"/>
          <p:cNvSpPr/>
          <p:nvPr/>
        </p:nvSpPr>
        <p:spPr>
          <a:xfrm>
            <a:off x="2524625" y="343087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3" name="Google Shape;1263;p81"/>
          <p:cNvSpPr/>
          <p:nvPr/>
        </p:nvSpPr>
        <p:spPr>
          <a:xfrm>
            <a:off x="3013600" y="21808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4" name="Google Shape;1264;p81"/>
          <p:cNvSpPr/>
          <p:nvPr/>
        </p:nvSpPr>
        <p:spPr>
          <a:xfrm>
            <a:off x="2005688"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5" name="Google Shape;1265;p81"/>
          <p:cNvSpPr/>
          <p:nvPr/>
        </p:nvSpPr>
        <p:spPr>
          <a:xfrm>
            <a:off x="946363"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6" name="Google Shape;1266;p81"/>
          <p:cNvSpPr/>
          <p:nvPr/>
        </p:nvSpPr>
        <p:spPr>
          <a:xfrm>
            <a:off x="946363" y="14946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7" name="Google Shape;1267;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82"/>
          <p:cNvSpPr txBox="1">
            <a:spLocks noGrp="1"/>
          </p:cNvSpPr>
          <p:nvPr>
            <p:ph type="subTitle" idx="1"/>
          </p:nvPr>
        </p:nvSpPr>
        <p:spPr>
          <a:xfrm>
            <a:off x="0" y="1409621"/>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Using the `html-template` file provided to you, create an external CSS stylesheet to modify the typography of each of the body paragraphs. </a:t>
            </a:r>
            <a:endParaRPr dirty="0"/>
          </a:p>
        </p:txBody>
      </p:sp>
      <p:sp>
        <p:nvSpPr>
          <p:cNvPr id="1275" name="Google Shape;1275;p82"/>
          <p:cNvSpPr txBox="1">
            <a:spLocks noGrp="1"/>
          </p:cNvSpPr>
          <p:nvPr>
            <p:ph type="body" idx="2"/>
          </p:nvPr>
        </p:nvSpPr>
        <p:spPr>
          <a:xfrm>
            <a:off x="175" y="2222346"/>
            <a:ext cx="8607600" cy="2994600"/>
          </a:xfrm>
          <a:prstGeom prst="rect">
            <a:avLst/>
          </a:prstGeom>
        </p:spPr>
        <p:txBody>
          <a:bodyPr spcFirstLastPara="1" wrap="square" lIns="457200" tIns="91425" rIns="457200" bIns="91425" anchor="t" anchorCtr="0">
            <a:noAutofit/>
          </a:bodyPr>
          <a:lstStyle/>
          <a:p>
            <a:pPr marL="0" lvl="0" indent="0" algn="l" rtl="0">
              <a:spcBef>
                <a:spcPts val="0"/>
              </a:spcBef>
              <a:spcAft>
                <a:spcPts val="0"/>
              </a:spcAft>
              <a:buNone/>
            </a:pPr>
            <a:r>
              <a:rPr lang="en" b="1" dirty="0"/>
              <a:t>Use CSS styling to modify the following properties:</a:t>
            </a:r>
            <a:endParaRPr b="1" dirty="0"/>
          </a:p>
          <a:p>
            <a:pPr marL="320040" lvl="0" indent="-180340" algn="l" rtl="0">
              <a:spcBef>
                <a:spcPts val="800"/>
              </a:spcBef>
              <a:spcAft>
                <a:spcPts val="0"/>
              </a:spcAft>
              <a:buSzPts val="1400"/>
              <a:buChar char="●"/>
            </a:pPr>
            <a:r>
              <a:rPr lang="en" dirty="0"/>
              <a:t>Font-family</a:t>
            </a:r>
            <a:endParaRPr dirty="0"/>
          </a:p>
          <a:p>
            <a:pPr marL="320040" lvl="0" indent="-180340" algn="l" rtl="0">
              <a:spcBef>
                <a:spcPts val="800"/>
              </a:spcBef>
              <a:spcAft>
                <a:spcPts val="0"/>
              </a:spcAft>
              <a:buSzPts val="1400"/>
              <a:buChar char="●"/>
            </a:pPr>
            <a:r>
              <a:rPr lang="en" dirty="0"/>
              <a:t>Font-size</a:t>
            </a:r>
            <a:endParaRPr dirty="0"/>
          </a:p>
          <a:p>
            <a:pPr marL="320040" lvl="0" indent="-180340" algn="l" rtl="0">
              <a:spcBef>
                <a:spcPts val="800"/>
              </a:spcBef>
              <a:spcAft>
                <a:spcPts val="0"/>
              </a:spcAft>
              <a:buSzPts val="1400"/>
              <a:buChar char="●"/>
            </a:pPr>
            <a:r>
              <a:rPr lang="en" dirty="0"/>
              <a:t>Font-weight</a:t>
            </a:r>
            <a:endParaRPr dirty="0"/>
          </a:p>
          <a:p>
            <a:pPr marL="320040" lvl="0" indent="-180340" algn="l" rtl="0">
              <a:spcBef>
                <a:spcPts val="800"/>
              </a:spcBef>
              <a:spcAft>
                <a:spcPts val="0"/>
              </a:spcAft>
              <a:buSzPts val="1400"/>
              <a:buChar char="●"/>
            </a:pPr>
            <a:r>
              <a:rPr lang="en" dirty="0"/>
              <a:t>Line-height</a:t>
            </a:r>
            <a:endParaRPr dirty="0"/>
          </a:p>
          <a:p>
            <a:pPr marL="320040" lvl="0" indent="-180340" algn="l" rtl="0">
              <a:spcBef>
                <a:spcPts val="800"/>
              </a:spcBef>
              <a:spcAft>
                <a:spcPts val="0"/>
              </a:spcAft>
              <a:buSzPts val="1400"/>
              <a:buChar char="●"/>
            </a:pPr>
            <a:r>
              <a:rPr lang="en" dirty="0"/>
              <a:t>Letter-spacing</a:t>
            </a:r>
            <a:endParaRPr dirty="0"/>
          </a:p>
          <a:p>
            <a:pPr marL="0" lvl="0" indent="0" algn="l" rtl="0">
              <a:spcBef>
                <a:spcPts val="800"/>
              </a:spcBef>
              <a:spcAft>
                <a:spcPts val="0"/>
              </a:spcAft>
              <a:buClr>
                <a:schemeClr val="dk1"/>
              </a:buClr>
              <a:buSzPts val="1100"/>
              <a:buFont typeface="Arial"/>
              <a:buNone/>
            </a:pPr>
            <a:r>
              <a:rPr lang="en" b="1" dirty="0"/>
              <a:t>Bonus:</a:t>
            </a:r>
            <a:br>
              <a:rPr lang="en" dirty="0"/>
            </a:br>
            <a:r>
              <a:rPr lang="en" dirty="0"/>
              <a:t>If you finish early, read about TypePlate and see if you can figure out how to incorporate it into your site (</a:t>
            </a:r>
            <a:r>
              <a:rPr lang="en" u="sng" dirty="0">
                <a:solidFill>
                  <a:schemeClr val="hlink"/>
                </a:solidFill>
                <a:hlinkClick r:id="rId3"/>
              </a:rPr>
              <a:t>http://typeplate.com/</a:t>
            </a:r>
            <a:r>
              <a:rPr lang="en" dirty="0"/>
              <a:t>).</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277" name="Google Shape;1277;p8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83"/>
          <p:cNvSpPr/>
          <p:nvPr/>
        </p:nvSpPr>
        <p:spPr>
          <a:xfrm>
            <a:off x="-10300" y="1556450"/>
            <a:ext cx="9168600" cy="2422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Fonts</a:t>
            </a:r>
            <a:endParaRPr/>
          </a:p>
        </p:txBody>
      </p:sp>
      <p:sp>
        <p:nvSpPr>
          <p:cNvPr id="1286" name="Google Shape;1286;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easy to incorporate </a:t>
            </a:r>
            <a:r>
              <a:rPr lang="en" u="sng">
                <a:solidFill>
                  <a:srgbClr val="0000FF"/>
                </a:solidFill>
                <a:hlinkClick r:id="rId3"/>
              </a:rPr>
              <a:t>Google’s custom fonts</a:t>
            </a:r>
            <a:r>
              <a:rPr lang="en"/>
              <a:t> into your site!</a:t>
            </a:r>
            <a:endParaRPr/>
          </a:p>
        </p:txBody>
      </p:sp>
      <p:sp>
        <p:nvSpPr>
          <p:cNvPr id="1287" name="Google Shape;1287;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8" name="Google Shape;1288;p83"/>
          <p:cNvSpPr txBox="1">
            <a:spLocks noGrp="1"/>
          </p:cNvSpPr>
          <p:nvPr>
            <p:ph type="subTitle" idx="1"/>
          </p:nvPr>
        </p:nvSpPr>
        <p:spPr>
          <a:xfrm>
            <a:off x="-12300" y="1705500"/>
            <a:ext cx="4215900" cy="2037300"/>
          </a:xfrm>
          <a:prstGeom prst="rect">
            <a:avLst/>
          </a:prstGeom>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rPr>
              <a:t>Roboto</a:t>
            </a:r>
            <a:endParaRPr sz="1400">
              <a:solidFill>
                <a:schemeClr val="dk1"/>
              </a:solidFill>
            </a:endParaRPr>
          </a:p>
          <a:p>
            <a:pPr marL="0" lvl="0" indent="0" algn="l" rtl="0">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marL="0" lvl="0" indent="0" algn="l" rtl="0">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83"/>
          <p:cNvSpPr txBox="1">
            <a:spLocks noGrp="1"/>
          </p:cNvSpPr>
          <p:nvPr>
            <p:ph type="subTitle" idx="1"/>
          </p:nvPr>
        </p:nvSpPr>
        <p:spPr>
          <a:xfrm>
            <a:off x="4203600" y="1705500"/>
            <a:ext cx="5220000" cy="203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marL="0" lvl="0" indent="0" algn="l" rtl="0">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marL="0" lvl="0" indent="0" algn="l" rtl="0">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83"/>
          <p:cNvCxnSpPr/>
          <p:nvPr/>
        </p:nvCxnSpPr>
        <p:spPr>
          <a:xfrm>
            <a:off x="4380375" y="1802675"/>
            <a:ext cx="0" cy="1845000"/>
          </a:xfrm>
          <a:prstGeom prst="straightConnector1">
            <a:avLst/>
          </a:prstGeom>
          <a:noFill/>
          <a:ln w="9525" cap="flat" cmpd="sng">
            <a:solidFill>
              <a:schemeClr val="dk2"/>
            </a:solidFill>
            <a:prstDash val="solid"/>
            <a:round/>
            <a:headEnd type="none" w="med" len="med"/>
            <a:tailEnd type="none" w="med" len="med"/>
          </a:ln>
        </p:spPr>
      </p:cxnSp>
      <p:sp>
        <p:nvSpPr>
          <p:cNvPr id="1291" name="Google Shape;129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8" name="Google Shape;1298;p8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Custom Fonts</a:t>
            </a:r>
            <a:endParaRPr dirty="0"/>
          </a:p>
        </p:txBody>
      </p:sp>
      <p:sp>
        <p:nvSpPr>
          <p:cNvPr id="1299" name="Google Shape;1299;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 </a:t>
            </a:r>
            <a:r>
              <a:rPr lang="en">
                <a:latin typeface="Roboto Light"/>
                <a:ea typeface="Roboto Light"/>
                <a:cs typeface="Roboto Light"/>
                <a:sym typeface="Roboto Light"/>
              </a:rPr>
              <a:t>Custom Google Fonts</a:t>
            </a:r>
            <a:endParaRPr>
              <a:latin typeface="Roboto Light"/>
              <a:ea typeface="Roboto Light"/>
              <a:cs typeface="Roboto Light"/>
              <a:sym typeface="Roboto Light"/>
            </a:endParaRPr>
          </a:p>
        </p:txBody>
      </p:sp>
      <p:sp>
        <p:nvSpPr>
          <p:cNvPr id="1306" name="Google Shape;1306;p85"/>
          <p:cNvSpPr txBox="1">
            <a:spLocks noGrp="1"/>
          </p:cNvSpPr>
          <p:nvPr>
            <p:ph type="subTitle" idx="1"/>
          </p:nvPr>
        </p:nvSpPr>
        <p:spPr>
          <a:xfrm>
            <a:off x="0" y="2322250"/>
            <a:ext cx="8562753" cy="2447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a:t>
            </a:r>
            <a:endParaRPr b="1" dirty="0"/>
          </a:p>
          <a:p>
            <a:pPr marL="0" lvl="0" indent="0" algn="l" rtl="0">
              <a:lnSpc>
                <a:spcPct val="115000"/>
              </a:lnSpc>
              <a:spcBef>
                <a:spcPts val="0"/>
              </a:spcBef>
              <a:spcAft>
                <a:spcPts val="0"/>
              </a:spcAft>
              <a:buClr>
                <a:schemeClr val="dk1"/>
              </a:buClr>
              <a:buSzPts val="1100"/>
              <a:buFont typeface="Arial"/>
              <a:buNone/>
            </a:pPr>
            <a:r>
              <a:rPr lang="en" dirty="0"/>
              <a:t>Create (or re-use) an HTML document and then incorporate 2–3 custom Google fonts (</a:t>
            </a:r>
            <a:r>
              <a:rPr lang="en" u="sng" dirty="0">
                <a:solidFill>
                  <a:srgbClr val="0000FF"/>
                </a:solidFill>
                <a:hlinkClick r:id="rId3"/>
              </a:rPr>
              <a:t>fonts.google.com</a:t>
            </a:r>
            <a:r>
              <a:rPr lang="en" dirty="0"/>
              <a:t>) into the page. </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read about Font Awesome icons (</a:t>
            </a:r>
            <a:r>
              <a:rPr lang="en" u="sng" dirty="0">
                <a:solidFill>
                  <a:srgbClr val="0000FF"/>
                </a:solidFill>
                <a:hlinkClick r:id="rId4"/>
              </a:rPr>
              <a:t>www.fontawesome.com</a:t>
            </a:r>
            <a:r>
              <a:rPr lang="en" dirty="0"/>
              <a:t>) and see if you can figure out how to incorporate one onto your page. </a:t>
            </a:r>
            <a:endParaRPr dirty="0"/>
          </a:p>
          <a:p>
            <a:pPr marL="0" lvl="0" indent="0" algn="l" rtl="0">
              <a:lnSpc>
                <a:spcPct val="115000"/>
              </a:lnSpc>
              <a:spcBef>
                <a:spcPts val="0"/>
              </a:spcBef>
              <a:spcAft>
                <a:spcPts val="0"/>
              </a:spcAft>
              <a:buNone/>
            </a:pPr>
            <a:endParaRPr dirty="0"/>
          </a:p>
        </p:txBody>
      </p:sp>
      <p:sp>
        <p:nvSpPr>
          <p:cNvPr id="1308" name="Google Shape;1308;p85"/>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9" name="Google Shape;13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8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Pseudo Styles</a:t>
            </a:r>
            <a:endParaRPr/>
          </a:p>
        </p:txBody>
      </p:sp>
      <p:sp>
        <p:nvSpPr>
          <p:cNvPr id="1316" name="Google Shape;1316;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7" name="Google Shape;1317;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Pseudo-Classes</a:t>
            </a:r>
            <a:endParaRPr/>
          </a:p>
        </p:txBody>
      </p:sp>
      <p:sp>
        <p:nvSpPr>
          <p:cNvPr id="1324" name="Google Shape;1324;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provides keywords that can be added to selectors. These keywords can highlight the special states of the selected element.</a:t>
            </a:r>
            <a:endParaRPr/>
          </a:p>
        </p:txBody>
      </p:sp>
      <p:sp>
        <p:nvSpPr>
          <p:cNvPr id="1325" name="Google Shape;1325;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6" name="Google Shape;1326;p87"/>
          <p:cNvSpPr txBox="1">
            <a:spLocks noGrp="1"/>
          </p:cNvSpPr>
          <p:nvPr>
            <p:ph type="body" idx="3"/>
          </p:nvPr>
        </p:nvSpPr>
        <p:spPr>
          <a:xfrm>
            <a:off x="175" y="1514650"/>
            <a:ext cx="9144000" cy="116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b="1"/>
              <a:t>Complete list of pseudo-classes: </a:t>
            </a:r>
            <a:r>
              <a:rPr lang="en" u="sng">
                <a:solidFill>
                  <a:srgbClr val="0000FF"/>
                </a:solidFill>
                <a:hlinkClick r:id="rId3"/>
              </a:rPr>
              <a:t>developer.mozilla.org</a:t>
            </a:r>
            <a:endParaRPr>
              <a:solidFill>
                <a:srgbClr val="0000FF"/>
              </a:solidFill>
            </a:endParaRPr>
          </a:p>
          <a:p>
            <a:pPr marL="0" lvl="0" indent="0" algn="l" rtl="0">
              <a:spcBef>
                <a:spcPts val="800"/>
              </a:spcBef>
              <a:spcAft>
                <a:spcPts val="800"/>
              </a:spcAft>
              <a:buNone/>
            </a:pPr>
            <a:endParaRPr/>
          </a:p>
        </p:txBody>
      </p:sp>
      <p:graphicFrame>
        <p:nvGraphicFramePr>
          <p:cNvPr id="1327" name="Google Shape;1327;p87"/>
          <p:cNvGraphicFramePr/>
          <p:nvPr>
            <p:extLst>
              <p:ext uri="{D42A27DB-BD31-4B8C-83A1-F6EECF244321}">
                <p14:modId xmlns:p14="http://schemas.microsoft.com/office/powerpoint/2010/main" val="2928507997"/>
              </p:ext>
            </p:extLst>
          </p:nvPr>
        </p:nvGraphicFramePr>
        <p:xfrm>
          <a:off x="462475" y="2547613"/>
          <a:ext cx="7497125" cy="2270500"/>
        </p:xfrm>
        <a:graphic>
          <a:graphicData uri="http://schemas.openxmlformats.org/drawingml/2006/table">
            <a:tbl>
              <a:tblPr>
                <a:noFill/>
                <a:tableStyleId>{ACB5F7A0-7247-4046-ADE6-0DC0DB8CACEA}</a:tableStyleId>
              </a:tblPr>
              <a:tblGrid>
                <a:gridCol w="1499425">
                  <a:extLst>
                    <a:ext uri="{9D8B030D-6E8A-4147-A177-3AD203B41FA5}">
                      <a16:colId xmlns:a16="http://schemas.microsoft.com/office/drawing/2014/main" val="20000"/>
                    </a:ext>
                  </a:extLst>
                </a:gridCol>
                <a:gridCol w="1499425">
                  <a:extLst>
                    <a:ext uri="{9D8B030D-6E8A-4147-A177-3AD203B41FA5}">
                      <a16:colId xmlns:a16="http://schemas.microsoft.com/office/drawing/2014/main" val="20001"/>
                    </a:ext>
                  </a:extLst>
                </a:gridCol>
                <a:gridCol w="1499425">
                  <a:extLst>
                    <a:ext uri="{9D8B030D-6E8A-4147-A177-3AD203B41FA5}">
                      <a16:colId xmlns:a16="http://schemas.microsoft.com/office/drawing/2014/main" val="20002"/>
                    </a:ext>
                  </a:extLst>
                </a:gridCol>
                <a:gridCol w="1499425">
                  <a:extLst>
                    <a:ext uri="{9D8B030D-6E8A-4147-A177-3AD203B41FA5}">
                      <a16:colId xmlns:a16="http://schemas.microsoft.com/office/drawing/2014/main" val="20003"/>
                    </a:ext>
                  </a:extLst>
                </a:gridCol>
                <a:gridCol w="1499425">
                  <a:extLst>
                    <a:ext uri="{9D8B030D-6E8A-4147-A177-3AD203B41FA5}">
                      <a16:colId xmlns:a16="http://schemas.microsoft.com/office/drawing/2014/main" val="20004"/>
                    </a:ext>
                  </a:extLst>
                </a:gridCol>
              </a:tblGrid>
              <a:tr h="227050">
                <a:tc gridSpan="5">
                  <a:txBody>
                    <a:bodyPr/>
                    <a:lstStyle/>
                    <a:p>
                      <a:pPr marL="0" lvl="0" indent="0" algn="l" rtl="0">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:active</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:first-child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:last-child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050">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:checked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:default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solidFill>
                            <a:schemeClr val="dk1"/>
                          </a:solidFill>
                          <a:latin typeface="Inconsolata"/>
                          <a:ea typeface="Inconsolata"/>
                          <a:cs typeface="Inconsolata"/>
                          <a:sym typeface="Inconsolata"/>
                        </a:rPr>
                        <a:t>:focus</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u="sng" dirty="0">
                          <a:latin typeface="Inconsolata"/>
                          <a:ea typeface="Inconsolata"/>
                          <a:cs typeface="Inconsolata"/>
                          <a:sym typeface="Inconsolata"/>
                        </a:rPr>
                        <a:t>:hover</a:t>
                      </a:r>
                      <a:endParaRPr sz="900" b="1" u="sng"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7050">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:disabled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:nth-child()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7050">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7050">
                <a:tc>
                  <a:txBody>
                    <a:bodyPr/>
                    <a:lstStyle/>
                    <a:p>
                      <a:pPr marL="0" lvl="0" indent="0" algn="l" rtl="0">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27050">
                <a:tc>
                  <a:txBody>
                    <a:bodyPr/>
                    <a:lstStyle/>
                    <a:p>
                      <a:pPr marL="0" lvl="0" indent="0" algn="l" rtl="0">
                        <a:spcBef>
                          <a:spcPts val="0"/>
                        </a:spcBef>
                        <a:spcAft>
                          <a:spcPts val="200"/>
                        </a:spcAft>
                        <a:buClr>
                          <a:schemeClr val="dk1"/>
                        </a:buClr>
                        <a:buSzPts val="1100"/>
                        <a:buFont typeface="Arial"/>
                        <a:buNone/>
                      </a:pPr>
                      <a:r>
                        <a:rPr lang="en" sz="900" b="1" dirty="0">
                          <a:solidFill>
                            <a:schemeClr val="dk1"/>
                          </a:solidFill>
                          <a:latin typeface="Inconsolata"/>
                          <a:ea typeface="Inconsolata"/>
                          <a:cs typeface="Inconsolata"/>
                          <a:sym typeface="Inconsolata"/>
                        </a:rPr>
                        <a:t>:first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1328" name="Google Shape;1328;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88"/>
          <p:cNvSpPr/>
          <p:nvPr/>
        </p:nvSpPr>
        <p:spPr>
          <a:xfrm>
            <a:off x="1234200" y="1238375"/>
            <a:ext cx="6675600" cy="7293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102000"/>
            <a:ext cx="6675600" cy="7293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Hover State</a:t>
            </a:r>
            <a:endParaRPr sz="2000">
              <a:solidFill>
                <a:srgbClr val="FFFFFF"/>
              </a:solidFill>
              <a:latin typeface="Roboto"/>
              <a:ea typeface="Roboto"/>
              <a:cs typeface="Roboto"/>
              <a:sym typeface="Roboto"/>
            </a:endParaRPr>
          </a:p>
        </p:txBody>
      </p:sp>
      <p:sp>
        <p:nvSpPr>
          <p:cNvPr id="1336" name="Google Shape;1336;p88"/>
          <p:cNvSpPr/>
          <p:nvPr/>
        </p:nvSpPr>
        <p:spPr>
          <a:xfrm>
            <a:off x="1234200" y="2965625"/>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Focus State</a:t>
            </a:r>
            <a:endParaRPr sz="2000">
              <a:solidFill>
                <a:srgbClr val="FFFFFF"/>
              </a:solidFill>
              <a:latin typeface="Roboto"/>
              <a:ea typeface="Roboto"/>
              <a:cs typeface="Roboto"/>
              <a:sym typeface="Roboto"/>
            </a:endParaRPr>
          </a:p>
        </p:txBody>
      </p:sp>
      <p:sp>
        <p:nvSpPr>
          <p:cNvPr id="1337" name="Google Shape;1337;p88"/>
          <p:cNvSpPr/>
          <p:nvPr/>
        </p:nvSpPr>
        <p:spPr>
          <a:xfrm>
            <a:off x="1234200" y="3829250"/>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Active State</a:t>
            </a:r>
            <a:endParaRPr sz="2000">
              <a:solidFill>
                <a:srgbClr val="FFFFFF"/>
              </a:solidFill>
              <a:latin typeface="Roboto"/>
              <a:ea typeface="Roboto"/>
              <a:cs typeface="Roboto"/>
              <a:sym typeface="Roboto"/>
            </a:endParaRPr>
          </a:p>
        </p:txBody>
      </p:sp>
      <p:sp>
        <p:nvSpPr>
          <p:cNvPr id="1338" name="Google Shape;133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Button with Various States</a:t>
            </a:r>
            <a:endParaRPr/>
          </a:p>
        </p:txBody>
      </p:sp>
      <p:sp>
        <p:nvSpPr>
          <p:cNvPr id="1339" name="Google Shape;1339;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use pseudo-classes to define how a button appears in various states.</a:t>
            </a:r>
            <a:endParaRPr/>
          </a:p>
        </p:txBody>
      </p:sp>
      <p:sp>
        <p:nvSpPr>
          <p:cNvPr id="1340" name="Google Shape;1340;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1" name="Google Shape;1341;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0" name="Google Shape;1070;p63"/>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Homework is </a:t>
            </a:r>
            <a:r>
              <a:rPr lang="en-US" b="1" dirty="0"/>
              <a:t>nearly </a:t>
            </a:r>
            <a:r>
              <a:rPr lang="en" b="1" dirty="0"/>
              <a:t>due!</a:t>
            </a:r>
            <a:endParaRPr b="1" dirty="0"/>
          </a:p>
        </p:txBody>
      </p:sp>
      <p:sp>
        <p:nvSpPr>
          <p:cNvPr id="1071" name="Google Shape;107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8" name="Google Shape;1348;p8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Pseudo Styles</a:t>
            </a:r>
            <a:endParaRPr/>
          </a:p>
        </p:txBody>
      </p:sp>
      <p:sp>
        <p:nvSpPr>
          <p:cNvPr id="1349" name="Google Shape;134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6" name="Google Shape;1356;p90"/>
          <p:cNvSpPr txBox="1">
            <a:spLocks noGrp="1"/>
          </p:cNvSpPr>
          <p:nvPr>
            <p:ph type="subTitle" idx="1"/>
          </p:nvPr>
        </p:nvSpPr>
        <p:spPr>
          <a:xfrm>
            <a:off x="0" y="2561487"/>
            <a:ext cx="9144000" cy="2013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 </a:t>
            </a:r>
            <a:endParaRPr b="1" dirty="0"/>
          </a:p>
          <a:p>
            <a:pPr marL="0" lvl="0" indent="0" algn="l" rtl="0">
              <a:lnSpc>
                <a:spcPct val="115000"/>
              </a:lnSpc>
              <a:spcBef>
                <a:spcPts val="0"/>
              </a:spcBef>
              <a:spcAft>
                <a:spcPts val="0"/>
              </a:spcAft>
              <a:buClr>
                <a:schemeClr val="dk1"/>
              </a:buClr>
              <a:buSzPts val="1100"/>
              <a:buFont typeface="Arial"/>
              <a:buNone/>
            </a:pPr>
            <a:r>
              <a:rPr lang="en" dirty="0"/>
              <a:t>Create a series of links and modify the pseudo-classes associated with their default, active, hover, and focus states.</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 </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incorporate a pseudo-class we haven’t yet covered. </a:t>
            </a:r>
            <a:br>
              <a:rPr lang="en" dirty="0"/>
            </a:br>
            <a:r>
              <a:rPr lang="en" dirty="0"/>
              <a:t>Then Google pseudo-elements and try to incorporate one as well.</a:t>
            </a:r>
            <a:endParaRPr dirty="0"/>
          </a:p>
          <a:p>
            <a:pPr marL="0" lvl="0" indent="0" algn="l" rtl="0">
              <a:lnSpc>
                <a:spcPct val="115000"/>
              </a:lnSpc>
              <a:spcBef>
                <a:spcPts val="0"/>
              </a:spcBef>
              <a:spcAft>
                <a:spcPts val="0"/>
              </a:spcAft>
              <a:buNone/>
            </a:pPr>
            <a:endParaRPr dirty="0"/>
          </a:p>
        </p:txBody>
      </p:sp>
      <p:sp>
        <p:nvSpPr>
          <p:cNvPr id="1357" name="Google Shape;1357;p9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358" name="Google Shape;1358;p90"/>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59" name="Google Shape;1359;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9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Beyond CSS Hacking</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366" name="Google Shape;1366;p9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7" name="Google Shape;1367;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372"/>
        <p:cNvGrpSpPr/>
        <p:nvPr/>
      </p:nvGrpSpPr>
      <p:grpSpPr>
        <a:xfrm>
          <a:off x="0" y="0"/>
          <a:ext cx="0" cy="0"/>
          <a:chOff x="0" y="0"/>
          <a:chExt cx="0" cy="0"/>
        </a:xfrm>
      </p:grpSpPr>
      <p:sp>
        <p:nvSpPr>
          <p:cNvPr id="1373" name="Google Shape;1373;p92"/>
          <p:cNvSpPr txBox="1"/>
          <p:nvPr/>
        </p:nvSpPr>
        <p:spPr>
          <a:xfrm>
            <a:off x="12300" y="998875"/>
            <a:ext cx="9144000" cy="2612100"/>
          </a:xfrm>
          <a:prstGeom prst="rect">
            <a:avLst/>
          </a:prstGeom>
          <a:noFill/>
          <a:ln>
            <a:noFill/>
          </a:ln>
        </p:spPr>
        <p:txBody>
          <a:bodyPr spcFirstLastPara="1" wrap="square" lIns="1371600" tIns="0" rIns="457200" bIns="914400" anchor="t" anchorCtr="0">
            <a:noAutofit/>
          </a:bodyPr>
          <a:lstStyle/>
          <a:p>
            <a:pPr marL="0" lvl="0" indent="0" algn="l" rtl="0">
              <a:lnSpc>
                <a:spcPct val="113000"/>
              </a:lnSpc>
              <a:spcBef>
                <a:spcPts val="0"/>
              </a:spcBef>
              <a:spcAft>
                <a:spcPts val="0"/>
              </a:spcAft>
              <a:buNone/>
            </a:pPr>
            <a:r>
              <a:rPr lang="en" b="1">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marL="0" lvl="0" indent="0" algn="l" rtl="0">
              <a:lnSpc>
                <a:spcPct val="113000"/>
              </a:lnSpc>
              <a:spcBef>
                <a:spcPts val="1400"/>
              </a:spcBef>
              <a:spcAft>
                <a:spcPts val="0"/>
              </a:spcAft>
              <a:buNone/>
            </a:pPr>
            <a:endParaRPr>
              <a:latin typeface="Roboto"/>
              <a:ea typeface="Roboto"/>
              <a:cs typeface="Roboto"/>
              <a:sym typeface="Roboto"/>
            </a:endParaRPr>
          </a:p>
          <a:p>
            <a:pPr marL="0" lvl="0" indent="0" algn="l" rtl="0">
              <a:lnSpc>
                <a:spcPct val="113000"/>
              </a:lnSpc>
              <a:spcBef>
                <a:spcPts val="1400"/>
              </a:spcBef>
              <a:spcAft>
                <a:spcPts val="1400"/>
              </a:spcAft>
              <a:buNone/>
            </a:pPr>
            <a:endParaRPr>
              <a:latin typeface="Roboto"/>
              <a:ea typeface="Roboto"/>
              <a:cs typeface="Roboto"/>
              <a:sym typeface="Roboto"/>
            </a:endParaRPr>
          </a:p>
        </p:txBody>
      </p:sp>
      <p:sp>
        <p:nvSpPr>
          <p:cNvPr id="1374" name="Google Shape;1374;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Refresher on HTML/CSS </a:t>
            </a:r>
            <a:endParaRPr/>
          </a:p>
        </p:txBody>
      </p:sp>
      <p:sp>
        <p:nvSpPr>
          <p:cNvPr id="1375" name="Google Shape;1375;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376" name="Google Shape;1376;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7" name="Google Shape;1377;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382"/>
        <p:cNvGrpSpPr/>
        <p:nvPr/>
      </p:nvGrpSpPr>
      <p:grpSpPr>
        <a:xfrm>
          <a:off x="0" y="0"/>
          <a:ext cx="0" cy="0"/>
          <a:chOff x="0" y="0"/>
          <a:chExt cx="0" cy="0"/>
        </a:xfrm>
      </p:grpSpPr>
      <p:sp>
        <p:nvSpPr>
          <p:cNvPr id="1383" name="Google Shape;1383;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HTML vs. HTML/CSS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384" name="Google Shape;1384;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85" name="Google Shape;1385;p93"/>
          <p:cNvGraphicFramePr/>
          <p:nvPr/>
        </p:nvGraphicFramePr>
        <p:xfrm>
          <a:off x="546425" y="918650"/>
          <a:ext cx="8259800" cy="3558925"/>
        </p:xfrm>
        <a:graphic>
          <a:graphicData uri="http://schemas.openxmlformats.org/drawingml/2006/table">
            <a:tbl>
              <a:tblPr>
                <a:noFill/>
                <a:tableStyleId>{ACB5F7A0-7247-4046-ADE6-0DC0DB8CACEA}</a:tableStyleId>
              </a:tblPr>
              <a:tblGrid>
                <a:gridCol w="4129900">
                  <a:extLst>
                    <a:ext uri="{9D8B030D-6E8A-4147-A177-3AD203B41FA5}">
                      <a16:colId xmlns:a16="http://schemas.microsoft.com/office/drawing/2014/main" val="20000"/>
                    </a:ext>
                  </a:extLst>
                </a:gridCol>
                <a:gridCol w="4129900">
                  <a:extLst>
                    <a:ext uri="{9D8B030D-6E8A-4147-A177-3AD203B41FA5}">
                      <a16:colId xmlns:a16="http://schemas.microsoft.com/office/drawing/2014/main" val="20001"/>
                    </a:ext>
                  </a:extLst>
                </a:gridCol>
              </a:tblGrid>
              <a:tr h="459500">
                <a:tc>
                  <a:txBody>
                    <a:bodyPr/>
                    <a:lstStyle/>
                    <a:p>
                      <a:pPr marL="0" lvl="0" indent="0" algn="l" rtl="0">
                        <a:spcBef>
                          <a:spcPts val="0"/>
                        </a:spcBef>
                        <a:spcAft>
                          <a:spcPts val="0"/>
                        </a:spcAft>
                        <a:buNone/>
                      </a:pPr>
                      <a:r>
                        <a:rPr lang="en" sz="1800" b="1">
                          <a:solidFill>
                            <a:srgbClr val="FFFFFF"/>
                          </a:solidFill>
                        </a:rPr>
                        <a:t>HTML Alone</a:t>
                      </a:r>
                      <a:endParaRPr sz="18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800" b="1">
                          <a:solidFill>
                            <a:srgbClr val="FFFFFF"/>
                          </a:solidFill>
                        </a:rPr>
                        <a:t>HTML and CSS</a:t>
                      </a:r>
                      <a:endParaRPr sz="1800" b="1">
                        <a:solidFill>
                          <a:srgbClr val="FFFFFF"/>
                        </a:solidFill>
                      </a:endParaRPr>
                    </a:p>
                  </a:txBody>
                  <a:tcPr marL="137150" marR="91425" marT="91425" marB="91425" anchor="b">
                    <a:solidFill>
                      <a:srgbClr val="2E75B6"/>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a:t>Like writing papers in Notepad.</a:t>
                      </a:r>
                      <a:endParaRPr/>
                    </a:p>
                    <a:p>
                      <a:pPr marL="0" lvl="0" indent="0" algn="l" rtl="0">
                        <a:spcBef>
                          <a:spcPts val="0"/>
                        </a:spcBef>
                        <a:spcAft>
                          <a:spcPts val="0"/>
                        </a:spcAft>
                        <a:buNone/>
                      </a:pPr>
                      <a:endParaRPr/>
                    </a:p>
                  </a:txBody>
                  <a:tcPr marL="137150" marR="91425" marT="91425" marB="91425"/>
                </a:tc>
                <a:tc>
                  <a:txBody>
                    <a:bodyPr/>
                    <a:lstStyle/>
                    <a:p>
                      <a:pPr marL="0" lvl="0" indent="0" algn="l" rtl="0">
                        <a:spcBef>
                          <a:spcPts val="0"/>
                        </a:spcBef>
                        <a:spcAft>
                          <a:spcPts val="0"/>
                        </a:spcAft>
                        <a:buNone/>
                      </a:pPr>
                      <a:r>
                        <a:rPr lang="en"/>
                        <a:t>Like writing papers in Microsoft Word.</a:t>
                      </a:r>
                      <a:endParaRPr/>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a:t>Used to write unformatted text (i.e, content only).</a:t>
                      </a:r>
                      <a:endParaRPr/>
                    </a:p>
                  </a:txBody>
                  <a:tcPr marL="137150" marR="91425" marT="91425" marB="91425"/>
                </a:tc>
                <a:tc>
                  <a:txBody>
                    <a:bodyPr/>
                    <a:lstStyle/>
                    <a:p>
                      <a:pPr marL="0" lvl="0" indent="0" algn="l" rtl="0">
                        <a:spcBef>
                          <a:spcPts val="0"/>
                        </a:spcBef>
                        <a:spcAft>
                          <a:spcPts val="0"/>
                        </a:spcAft>
                        <a:buNone/>
                      </a:pPr>
                      <a:r>
                        <a:rPr lang="en"/>
                        <a:t>Used both to write the content </a:t>
                      </a:r>
                      <a:r>
                        <a:rPr lang="en" i="1"/>
                        <a:t>and</a:t>
                      </a:r>
                      <a:r>
                        <a:rPr lang="en"/>
                        <a:t> format it (color, font, alignment, layout, etc.).</a:t>
                      </a:r>
                      <a:endParaRPr/>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386" name="Google Shape;1386;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7" name="Google Shape;1387;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8" name="Google Shape;138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5" name="Google Shape;1395;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96" name="Google Shape;1396;p94"/>
          <p:cNvSpPr txBox="1">
            <a:spLocks noGrp="1"/>
          </p:cNvSpPr>
          <p:nvPr>
            <p:ph type="title"/>
          </p:nvPr>
        </p:nvSpPr>
        <p:spPr>
          <a:xfrm>
            <a:off x="-12300" y="65567"/>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How You (Probably) Feel About CSS</a:t>
            </a:r>
            <a:endParaRPr dirty="0"/>
          </a:p>
        </p:txBody>
      </p:sp>
      <p:sp>
        <p:nvSpPr>
          <p:cNvPr id="1397" name="Google Shape;1397;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pic>
        <p:nvPicPr>
          <p:cNvPr id="1028" name="Picture 4" descr="Image result for family guy css gif">
            <a:extLst>
              <a:ext uri="{FF2B5EF4-FFF2-40B4-BE49-F238E27FC236}">
                <a16:creationId xmlns:a16="http://schemas.microsoft.com/office/drawing/2014/main" id="{0B899E1A-F0B6-4A19-941E-80B3AB4908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52846" y="822694"/>
            <a:ext cx="5238307" cy="3928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4" name="Google Shape;1404;p95"/>
          <p:cNvSpPr txBox="1">
            <a:spLocks noGrp="1"/>
          </p:cNvSpPr>
          <p:nvPr>
            <p:ph type="title"/>
          </p:nvPr>
        </p:nvSpPr>
        <p:spPr>
          <a:xfrm>
            <a:off x="-12300" y="62023"/>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A revelation. There is a better way!</a:t>
            </a:r>
            <a:endParaRPr dirty="0"/>
          </a:p>
        </p:txBody>
      </p:sp>
      <p:sp>
        <p:nvSpPr>
          <p:cNvPr id="1405" name="Google Shape;1405;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06" name="Google Shape;1406;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2" name="AutoShape 2" descr="Image result for realization gif">
            <a:extLst>
              <a:ext uri="{FF2B5EF4-FFF2-40B4-BE49-F238E27FC236}">
                <a16:creationId xmlns:a16="http://schemas.microsoft.com/office/drawing/2014/main" id="{2987E89F-2588-4F96-BBA2-5D4C01F8114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mage result for epiphany gif">
            <a:extLst>
              <a:ext uri="{FF2B5EF4-FFF2-40B4-BE49-F238E27FC236}">
                <a16:creationId xmlns:a16="http://schemas.microsoft.com/office/drawing/2014/main" id="{B03D70FE-0E90-4CCD-8406-81C534B81F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1333500"/>
            <a:ext cx="2381250"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9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3" name="Google Shape;1413;p9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Where’s the CSS?</a:t>
            </a:r>
            <a:endParaRPr/>
          </a:p>
        </p:txBody>
      </p:sp>
      <p:sp>
        <p:nvSpPr>
          <p:cNvPr id="1414" name="Google Shape;1414;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1" name="Google Shape;1421;p97"/>
          <p:cNvSpPr txBox="1">
            <a:spLocks noGrp="1"/>
          </p:cNvSpPr>
          <p:nvPr>
            <p:ph type="subTitle" idx="1"/>
          </p:nvPr>
        </p:nvSpPr>
        <p:spPr>
          <a:xfrm>
            <a:off x="0" y="1466328"/>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With those sitting nearest to you, take a close look at the Bootstrap-powered HTML document I just sent you.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 prepared to answer the following two questions: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HINT: </a:t>
            </a:r>
            <a:r>
              <a:rPr lang="en" dirty="0"/>
              <a:t>Think about how Google Fonts work.</a:t>
            </a:r>
            <a:endParaRPr dirty="0"/>
          </a:p>
        </p:txBody>
      </p:sp>
      <p:sp>
        <p:nvSpPr>
          <p:cNvPr id="1422" name="Google Shape;1422;p97"/>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423" name="Google Shape;1423;p9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24" name="Google Shape;1424;p97"/>
          <p:cNvSpPr/>
          <p:nvPr/>
        </p:nvSpPr>
        <p:spPr>
          <a:xfrm>
            <a:off x="1352550" y="2782321"/>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97"/>
          <p:cNvGrpSpPr/>
          <p:nvPr/>
        </p:nvGrpSpPr>
        <p:grpSpPr>
          <a:xfrm>
            <a:off x="457200" y="2778766"/>
            <a:ext cx="776889" cy="621300"/>
            <a:chOff x="457200" y="1378813"/>
            <a:chExt cx="776889" cy="621300"/>
          </a:xfrm>
        </p:grpSpPr>
        <p:sp>
          <p:nvSpPr>
            <p:cNvPr id="1426" name="Google Shape;1426;p9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7" name="Google Shape;1427;p9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97"/>
          <p:cNvGrpSpPr/>
          <p:nvPr/>
        </p:nvGrpSpPr>
        <p:grpSpPr>
          <a:xfrm>
            <a:off x="457200" y="3628678"/>
            <a:ext cx="776889" cy="621300"/>
            <a:chOff x="457200" y="1378813"/>
            <a:chExt cx="776889" cy="621300"/>
          </a:xfrm>
        </p:grpSpPr>
        <p:sp>
          <p:nvSpPr>
            <p:cNvPr id="1429" name="Google Shape;1429;p9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0" name="Google Shape;1430;p9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97"/>
          <p:cNvSpPr txBox="1">
            <a:spLocks noGrp="1"/>
          </p:cNvSpPr>
          <p:nvPr>
            <p:ph type="subTitle" idx="1"/>
          </p:nvPr>
        </p:nvSpPr>
        <p:spPr>
          <a:xfrm>
            <a:off x="-12300" y="2797953"/>
            <a:ext cx="8401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Where does this HTML document draw its styles from?</a:t>
            </a:r>
            <a:endParaRPr dirty="0">
              <a:latin typeface="Roboto"/>
              <a:ea typeface="Roboto"/>
              <a:cs typeface="Roboto"/>
              <a:sym typeface="Roboto"/>
            </a:endParaRPr>
          </a:p>
        </p:txBody>
      </p:sp>
      <p:sp>
        <p:nvSpPr>
          <p:cNvPr id="1432" name="Google Shape;1432;p97"/>
          <p:cNvSpPr/>
          <p:nvPr/>
        </p:nvSpPr>
        <p:spPr>
          <a:xfrm>
            <a:off x="1352550" y="3634632"/>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7"/>
          <p:cNvSpPr txBox="1">
            <a:spLocks noGrp="1"/>
          </p:cNvSpPr>
          <p:nvPr>
            <p:ph type="subTitle" idx="2"/>
          </p:nvPr>
        </p:nvSpPr>
        <p:spPr>
          <a:xfrm>
            <a:off x="-12300" y="363349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How does our browser know which HTML element to style, and in which way? (e.g., button face or background banner)</a:t>
            </a:r>
            <a:endParaRPr sz="1800" dirty="0">
              <a:latin typeface="Roboto"/>
              <a:ea typeface="Roboto"/>
              <a:cs typeface="Roboto"/>
              <a:sym typeface="Roboto"/>
            </a:endParaRPr>
          </a:p>
        </p:txBody>
      </p:sp>
      <p:sp>
        <p:nvSpPr>
          <p:cNvPr id="1434" name="Google Shape;1434;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98"/>
          <p:cNvSpPr txBox="1">
            <a:spLocks noGrp="1"/>
          </p:cNvSpPr>
          <p:nvPr>
            <p:ph type="subTitle" idx="1"/>
          </p:nvPr>
        </p:nvSpPr>
        <p:spPr>
          <a:xfrm>
            <a:off x="0" y="675975"/>
            <a:ext cx="8984100" cy="410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Predefined CSS Class (e.g., jumbotron):</a:t>
            </a:r>
            <a:endParaRPr/>
          </a:p>
        </p:txBody>
      </p:sp>
      <p:pic>
        <p:nvPicPr>
          <p:cNvPr id="1441" name="Google Shape;1441;p98"/>
          <p:cNvPicPr preferRelativeResize="0"/>
          <p:nvPr/>
        </p:nvPicPr>
        <p:blipFill rotWithShape="1">
          <a:blip r:embed="rId3">
            <a:alphaModFix/>
          </a:blip>
          <a:srcRect/>
          <a:stretch/>
        </p:blipFill>
        <p:spPr>
          <a:xfrm>
            <a:off x="457204" y="1114341"/>
            <a:ext cx="6857999" cy="1702191"/>
          </a:xfrm>
          <a:prstGeom prst="rect">
            <a:avLst/>
          </a:prstGeom>
          <a:noFill/>
          <a:ln>
            <a:noFill/>
          </a:ln>
        </p:spPr>
      </p:pic>
      <p:sp>
        <p:nvSpPr>
          <p:cNvPr id="1442" name="Google Shape;1442;p98"/>
          <p:cNvSpPr txBox="1"/>
          <p:nvPr/>
        </p:nvSpPr>
        <p:spPr>
          <a:xfrm>
            <a:off x="2758438" y="596177"/>
            <a:ext cx="3627000" cy="45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endParaRPr sz="2200" b="1">
              <a:solidFill>
                <a:schemeClr val="dk1"/>
              </a:solidFill>
              <a:latin typeface="Arial"/>
              <a:ea typeface="Arial"/>
              <a:cs typeface="Arial"/>
              <a:sym typeface="Arial"/>
            </a:endParaRPr>
          </a:p>
        </p:txBody>
      </p:sp>
      <p:pic>
        <p:nvPicPr>
          <p:cNvPr id="1443" name="Google Shape;1443;p98"/>
          <p:cNvPicPr preferRelativeResize="0"/>
          <p:nvPr/>
        </p:nvPicPr>
        <p:blipFill rotWithShape="1">
          <a:blip r:embed="rId4">
            <a:alphaModFix/>
          </a:blip>
          <a:srcRect/>
          <a:stretch/>
        </p:blipFill>
        <p:spPr>
          <a:xfrm>
            <a:off x="452800" y="3374328"/>
            <a:ext cx="6866805" cy="1407436"/>
          </a:xfrm>
          <a:prstGeom prst="rect">
            <a:avLst/>
          </a:prstGeom>
          <a:noFill/>
          <a:ln>
            <a:noFill/>
          </a:ln>
        </p:spPr>
      </p:pic>
      <p:sp>
        <p:nvSpPr>
          <p:cNvPr id="1444" name="Google Shape;1444;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45" name="Google Shape;1445;p9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6" name="Google Shape;144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6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Feedback #1: </a:t>
            </a:r>
            <a:r>
              <a:rPr lang="en" b="1">
                <a:latin typeface="Roboto"/>
                <a:ea typeface="Roboto"/>
                <a:cs typeface="Roboto"/>
                <a:sym typeface="Roboto"/>
              </a:rPr>
              <a:t>The Pace Is Fast!</a:t>
            </a:r>
            <a:endParaRPr b="1">
              <a:latin typeface="Roboto"/>
              <a:ea typeface="Roboto"/>
              <a:cs typeface="Roboto"/>
              <a:sym typeface="Roboto"/>
            </a:endParaRPr>
          </a:p>
        </p:txBody>
      </p:sp>
      <p:sp>
        <p:nvSpPr>
          <p:cNvPr id="1078" name="Google Shape;1078;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9" name="Google Shape;1079;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pic>
        <p:nvPicPr>
          <p:cNvPr id="1452" name="Google Shape;1452;p99"/>
          <p:cNvPicPr preferRelativeResize="0"/>
          <p:nvPr/>
        </p:nvPicPr>
        <p:blipFill rotWithShape="1">
          <a:blip r:embed="rId3">
            <a:alphaModFix/>
          </a:blip>
          <a:srcRect/>
          <a:stretch/>
        </p:blipFill>
        <p:spPr>
          <a:xfrm>
            <a:off x="164" y="624358"/>
            <a:ext cx="6847114" cy="4201638"/>
          </a:xfrm>
          <a:prstGeom prst="rect">
            <a:avLst/>
          </a:prstGeom>
          <a:noFill/>
          <a:ln>
            <a:noFill/>
          </a:ln>
        </p:spPr>
      </p:pic>
      <p:sp>
        <p:nvSpPr>
          <p:cNvPr id="1453" name="Google Shape;1453;p99"/>
          <p:cNvSpPr txBox="1"/>
          <p:nvPr/>
        </p:nvSpPr>
        <p:spPr>
          <a:xfrm>
            <a:off x="6400800" y="2599550"/>
            <a:ext cx="2268600" cy="3528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454" name="Google Shape;1454;p99"/>
          <p:cNvSpPr/>
          <p:nvPr/>
        </p:nvSpPr>
        <p:spPr>
          <a:xfrm>
            <a:off x="273050" y="1012675"/>
            <a:ext cx="8382000" cy="19920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56" name="Google Shape;1456;p9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7" name="Google Shape;1457;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00"/>
          <p:cNvSpPr txBox="1">
            <a:spLocks noGrp="1"/>
          </p:cNvSpPr>
          <p:nvPr>
            <p:ph type="title"/>
          </p:nvPr>
        </p:nvSpPr>
        <p:spPr>
          <a:xfrm>
            <a:off x="2544050" y="1443075"/>
            <a:ext cx="5770200" cy="25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i="1"/>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464" name="Google Shape;1464;p10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65" name="Google Shape;1465;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2" name="Google Shape;1472;p101"/>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473" name="Google Shape;1473;p101"/>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74" name="Google Shape;1474;p101"/>
          <p:cNvSpPr/>
          <p:nvPr/>
        </p:nvSpPr>
        <p:spPr>
          <a:xfrm>
            <a:off x="1207238" y="226841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1"/>
          <p:cNvSpPr txBox="1">
            <a:spLocks noGrp="1"/>
          </p:cNvSpPr>
          <p:nvPr>
            <p:ph type="subTitle" idx="1"/>
          </p:nvPr>
        </p:nvSpPr>
        <p:spPr>
          <a:xfrm>
            <a:off x="-221691" y="2276960"/>
            <a:ext cx="859555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Turn to the person next to you and celebrate!</a:t>
            </a:r>
            <a:endParaRPr dirty="0">
              <a:latin typeface="Roboto"/>
              <a:ea typeface="Roboto"/>
              <a:cs typeface="Roboto"/>
              <a:sym typeface="Roboto"/>
            </a:endParaRPr>
          </a:p>
        </p:txBody>
      </p:sp>
      <p:sp>
        <p:nvSpPr>
          <p:cNvPr id="1476" name="Google Shape;1476;p101"/>
          <p:cNvSpPr/>
          <p:nvPr/>
        </p:nvSpPr>
        <p:spPr>
          <a:xfrm>
            <a:off x="1207238" y="3120728"/>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1"/>
          <p:cNvSpPr/>
          <p:nvPr/>
        </p:nvSpPr>
        <p:spPr>
          <a:xfrm>
            <a:off x="1207238" y="3963442"/>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1"/>
          <p:cNvSpPr txBox="1">
            <a:spLocks noGrp="1"/>
          </p:cNvSpPr>
          <p:nvPr>
            <p:ph type="subTitle" idx="2"/>
          </p:nvPr>
        </p:nvSpPr>
        <p:spPr>
          <a:xfrm>
            <a:off x="-246141" y="311251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Then discuss the concept of Bootstrap to confirm that you both understand why you are celebrating.  </a:t>
            </a:r>
            <a:endParaRPr sz="1800" dirty="0">
              <a:latin typeface="Roboto"/>
              <a:ea typeface="Roboto"/>
              <a:cs typeface="Roboto"/>
              <a:sym typeface="Roboto"/>
            </a:endParaRPr>
          </a:p>
        </p:txBody>
      </p:sp>
      <p:sp>
        <p:nvSpPr>
          <p:cNvPr id="1479" name="Google Shape;1479;p101"/>
          <p:cNvSpPr txBox="1">
            <a:spLocks noGrp="1"/>
          </p:cNvSpPr>
          <p:nvPr>
            <p:ph type="subTitle" idx="3"/>
          </p:nvPr>
        </p:nvSpPr>
        <p:spPr>
          <a:xfrm>
            <a:off x="-233916" y="395523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latin typeface="Roboto"/>
                <a:ea typeface="Roboto"/>
                <a:cs typeface="Roboto"/>
                <a:sym typeface="Roboto"/>
              </a:rPr>
              <a:t>HINT:</a:t>
            </a:r>
          </a:p>
          <a:p>
            <a:pPr marL="0" lvl="0" indent="0" algn="l" rtl="0">
              <a:spcBef>
                <a:spcPts val="0"/>
              </a:spcBef>
              <a:spcAft>
                <a:spcPts val="0"/>
              </a:spcAft>
              <a:buNone/>
            </a:pPr>
            <a:r>
              <a:rPr lang="en" sz="1800" dirty="0">
                <a:latin typeface="Roboto"/>
                <a:ea typeface="Roboto"/>
                <a:cs typeface="Roboto"/>
                <a:sym typeface="Roboto"/>
              </a:rPr>
              <a:t>You should be explaining why Bootstrap’s predefined CSS a big deal.</a:t>
            </a:r>
            <a:endParaRPr sz="1800" dirty="0">
              <a:latin typeface="Roboto"/>
              <a:ea typeface="Roboto"/>
              <a:cs typeface="Roboto"/>
              <a:sym typeface="Roboto"/>
            </a:endParaRPr>
          </a:p>
        </p:txBody>
      </p:sp>
      <p:pic>
        <p:nvPicPr>
          <p:cNvPr id="1480" name="Google Shape;1480;p101"/>
          <p:cNvPicPr preferRelativeResize="0"/>
          <p:nvPr/>
        </p:nvPicPr>
        <p:blipFill rotWithShape="1">
          <a:blip r:embed="rId3">
            <a:alphaModFix/>
          </a:blip>
          <a:srcRect t="228" b="238"/>
          <a:stretch/>
        </p:blipFill>
        <p:spPr>
          <a:xfrm>
            <a:off x="284456" y="2292403"/>
            <a:ext cx="785566" cy="606900"/>
          </a:xfrm>
          <a:prstGeom prst="rect">
            <a:avLst/>
          </a:prstGeom>
          <a:noFill/>
          <a:ln>
            <a:noFill/>
          </a:ln>
        </p:spPr>
      </p:pic>
      <p:pic>
        <p:nvPicPr>
          <p:cNvPr id="1481" name="Google Shape;1481;p101"/>
          <p:cNvPicPr preferRelativeResize="0"/>
          <p:nvPr/>
        </p:nvPicPr>
        <p:blipFill rotWithShape="1">
          <a:blip r:embed="rId3">
            <a:alphaModFix/>
          </a:blip>
          <a:srcRect t="228" b="238"/>
          <a:stretch/>
        </p:blipFill>
        <p:spPr>
          <a:xfrm>
            <a:off x="284456" y="3116690"/>
            <a:ext cx="785566" cy="606900"/>
          </a:xfrm>
          <a:prstGeom prst="rect">
            <a:avLst/>
          </a:prstGeom>
          <a:noFill/>
          <a:ln>
            <a:noFill/>
          </a:ln>
        </p:spPr>
      </p:pic>
      <p:pic>
        <p:nvPicPr>
          <p:cNvPr id="1482" name="Google Shape;1482;p101"/>
          <p:cNvPicPr preferRelativeResize="0"/>
          <p:nvPr/>
        </p:nvPicPr>
        <p:blipFill rotWithShape="1">
          <a:blip r:embed="rId4">
            <a:alphaModFix/>
          </a:blip>
          <a:srcRect t="1830" b="1830"/>
          <a:stretch/>
        </p:blipFill>
        <p:spPr>
          <a:xfrm>
            <a:off x="284456" y="3971853"/>
            <a:ext cx="785567" cy="606900"/>
          </a:xfrm>
          <a:prstGeom prst="rect">
            <a:avLst/>
          </a:prstGeom>
          <a:noFill/>
          <a:ln>
            <a:noFill/>
          </a:ln>
        </p:spPr>
      </p:pic>
      <p:sp>
        <p:nvSpPr>
          <p:cNvPr id="1483" name="Google Shape;148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0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Bootstrap?</a:t>
            </a:r>
            <a:endParaRPr/>
          </a:p>
        </p:txBody>
      </p:sp>
      <p:sp>
        <p:nvSpPr>
          <p:cNvPr id="1490" name="Google Shape;1490;p10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1" name="Google Shape;149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Definition</a:t>
            </a:r>
            <a:endParaRPr/>
          </a:p>
        </p:txBody>
      </p:sp>
      <p:sp>
        <p:nvSpPr>
          <p:cNvPr id="1498" name="Google Shape;1498;p10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9" name="Google Shape;1499;p103"/>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3"/>
          <p:cNvSpPr txBox="1">
            <a:spLocks noGrp="1"/>
          </p:cNvSpPr>
          <p:nvPr>
            <p:ph type="subTitle" idx="1"/>
          </p:nvPr>
        </p:nvSpPr>
        <p:spPr>
          <a:xfrm>
            <a:off x="12225" y="2007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Bootstrap is a free collection of tools for creating websites and web applications. </a:t>
            </a:r>
            <a:endParaRPr dirty="0">
              <a:latin typeface="Roboto"/>
              <a:ea typeface="Roboto"/>
              <a:cs typeface="Roboto"/>
              <a:sym typeface="Roboto"/>
            </a:endParaRPr>
          </a:p>
        </p:txBody>
      </p:sp>
      <p:sp>
        <p:nvSpPr>
          <p:cNvPr id="1501" name="Google Shape;1501;p103"/>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3"/>
          <p:cNvSpPr/>
          <p:nvPr/>
        </p:nvSpPr>
        <p:spPr>
          <a:xfrm>
            <a:off x="1352550" y="3683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3"/>
          <p:cNvSpPr txBox="1">
            <a:spLocks noGrp="1"/>
          </p:cNvSpPr>
          <p:nvPr>
            <p:ph type="subTitle" idx="2"/>
          </p:nvPr>
        </p:nvSpPr>
        <p:spPr>
          <a:xfrm>
            <a:off x="-12225" y="2843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It comes with a pre-built design template for typography, forms, buttons, navigation, UI elements and JavaScript.</a:t>
            </a:r>
            <a:endParaRPr sz="1800" dirty="0">
              <a:latin typeface="Roboto"/>
              <a:ea typeface="Roboto"/>
              <a:cs typeface="Roboto"/>
              <a:sym typeface="Roboto"/>
            </a:endParaRPr>
          </a:p>
        </p:txBody>
      </p:sp>
      <p:sp>
        <p:nvSpPr>
          <p:cNvPr id="1504" name="Google Shape;1504;p103"/>
          <p:cNvSpPr txBox="1">
            <a:spLocks noGrp="1"/>
          </p:cNvSpPr>
          <p:nvPr>
            <p:ph type="subTitle" idx="3"/>
          </p:nvPr>
        </p:nvSpPr>
        <p:spPr>
          <a:xfrm>
            <a:off x="0" y="3685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Bootstrap documentation: </a:t>
            </a:r>
            <a:r>
              <a:rPr lang="en" sz="1800" u="sng" dirty="0">
                <a:solidFill>
                  <a:srgbClr val="0000FF"/>
                </a:solidFill>
                <a:latin typeface="Roboto"/>
                <a:ea typeface="Roboto"/>
                <a:cs typeface="Roboto"/>
                <a:sym typeface="Roboto"/>
                <a:hlinkClick r:id="rId3"/>
              </a:rPr>
              <a:t>getbootstrap.com</a:t>
            </a:r>
            <a:endParaRPr sz="1800" dirty="0">
              <a:solidFill>
                <a:srgbClr val="0000FF"/>
              </a:solidFill>
              <a:latin typeface="Roboto"/>
              <a:ea typeface="Roboto"/>
              <a:cs typeface="Roboto"/>
              <a:sym typeface="Roboto"/>
            </a:endParaRPr>
          </a:p>
        </p:txBody>
      </p:sp>
      <p:pic>
        <p:nvPicPr>
          <p:cNvPr id="1505" name="Google Shape;1505;p103"/>
          <p:cNvPicPr preferRelativeResize="0"/>
          <p:nvPr/>
        </p:nvPicPr>
        <p:blipFill rotWithShape="1">
          <a:blip r:embed="rId4">
            <a:alphaModFix/>
          </a:blip>
          <a:srcRect t="1830" b="1830"/>
          <a:stretch/>
        </p:blipFill>
        <p:spPr>
          <a:xfrm>
            <a:off x="429768" y="2012411"/>
            <a:ext cx="785567" cy="606900"/>
          </a:xfrm>
          <a:prstGeom prst="rect">
            <a:avLst/>
          </a:prstGeom>
          <a:noFill/>
          <a:ln>
            <a:noFill/>
          </a:ln>
        </p:spPr>
      </p:pic>
      <p:pic>
        <p:nvPicPr>
          <p:cNvPr id="1506" name="Google Shape;1506;p103"/>
          <p:cNvPicPr preferRelativeResize="0"/>
          <p:nvPr/>
        </p:nvPicPr>
        <p:blipFill rotWithShape="1">
          <a:blip r:embed="rId5">
            <a:alphaModFix/>
          </a:blip>
          <a:srcRect t="228" b="238"/>
          <a:stretch/>
        </p:blipFill>
        <p:spPr>
          <a:xfrm>
            <a:off x="429768" y="2836698"/>
            <a:ext cx="785566" cy="606900"/>
          </a:xfrm>
          <a:prstGeom prst="rect">
            <a:avLst/>
          </a:prstGeom>
          <a:noFill/>
          <a:ln>
            <a:noFill/>
          </a:ln>
        </p:spPr>
      </p:pic>
      <p:pic>
        <p:nvPicPr>
          <p:cNvPr id="1507" name="Google Shape;1507;p103"/>
          <p:cNvPicPr preferRelativeResize="0"/>
          <p:nvPr/>
        </p:nvPicPr>
        <p:blipFill rotWithShape="1">
          <a:blip r:embed="rId4">
            <a:alphaModFix/>
          </a:blip>
          <a:srcRect t="1830" b="1830"/>
          <a:stretch/>
        </p:blipFill>
        <p:spPr>
          <a:xfrm>
            <a:off x="429768" y="3691861"/>
            <a:ext cx="785567" cy="606900"/>
          </a:xfrm>
          <a:prstGeom prst="rect">
            <a:avLst/>
          </a:prstGeom>
          <a:noFill/>
          <a:ln>
            <a:noFill/>
          </a:ln>
        </p:spPr>
      </p:pic>
      <p:pic>
        <p:nvPicPr>
          <p:cNvPr id="1508" name="Google Shape;1508;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9" name="Google Shape;1509;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516" name="Google Shape;151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Reason #1:</a:t>
            </a:r>
            <a:r>
              <a:rPr lang="en"/>
              <a:t> UI Kit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17" name="Google Shape;1517;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8" name="Google Shape;1518;p104"/>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4"/>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Familiarize yourself with the UI features Bootstrap offers by reading the documentation.</a:t>
            </a:r>
            <a:endParaRPr sz="1400" dirty="0">
              <a:latin typeface="Roboto"/>
              <a:ea typeface="Roboto"/>
              <a:cs typeface="Roboto"/>
              <a:sym typeface="Roboto"/>
            </a:endParaRPr>
          </a:p>
        </p:txBody>
      </p:sp>
      <p:sp>
        <p:nvSpPr>
          <p:cNvPr id="1520" name="Google Shape;1520;p104"/>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4"/>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Once Bootstrap is active, you can simply copy snippets from the documentation to save yourself the time it takes to create elements from scratch!</a:t>
            </a:r>
            <a:endParaRPr sz="1400" dirty="0">
              <a:latin typeface="Roboto"/>
              <a:ea typeface="Roboto"/>
              <a:cs typeface="Roboto"/>
              <a:sym typeface="Roboto"/>
            </a:endParaRPr>
          </a:p>
        </p:txBody>
      </p:sp>
      <p:pic>
        <p:nvPicPr>
          <p:cNvPr id="1522" name="Google Shape;1522;p104"/>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23" name="Google Shape;1523;p104"/>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24" name="Google Shape;1524;p104"/>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525" name="Google Shape;1525;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532" name="Google Shape;1532;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dirty="0"/>
              <a:t>Reason #2: </a:t>
            </a:r>
            <a:r>
              <a:rPr lang="en" dirty="0"/>
              <a:t>Responsiveness</a:t>
            </a:r>
            <a:endParaRPr dirty="0"/>
          </a:p>
        </p:txBody>
      </p:sp>
      <p:sp>
        <p:nvSpPr>
          <p:cNvPr id="1533" name="Google Shape;1533;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4" name="Google Shape;1534;p105"/>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05"/>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One of the most compelling reasons to use Bootstrap is that it is </a:t>
            </a:r>
            <a:r>
              <a:rPr lang="en-US" dirty="0">
                <a:latin typeface="Roboto"/>
                <a:ea typeface="Roboto"/>
                <a:cs typeface="Roboto"/>
                <a:sym typeface="Roboto"/>
              </a:rPr>
              <a:t>responsive</a:t>
            </a:r>
            <a:r>
              <a:rPr lang="en" dirty="0">
                <a:latin typeface="Roboto"/>
                <a:ea typeface="Roboto"/>
                <a:cs typeface="Roboto"/>
                <a:sym typeface="Roboto"/>
              </a:rPr>
              <a:t> by default.</a:t>
            </a:r>
            <a:endParaRPr dirty="0">
              <a:latin typeface="Roboto"/>
              <a:ea typeface="Roboto"/>
              <a:cs typeface="Roboto"/>
              <a:sym typeface="Roboto"/>
            </a:endParaRPr>
          </a:p>
        </p:txBody>
      </p:sp>
      <p:sp>
        <p:nvSpPr>
          <p:cNvPr id="1536" name="Google Shape;1536;p105"/>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05"/>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This means that your website will automatically look great when viewed on screens ranging from monitors to tablets to phones. </a:t>
            </a:r>
            <a:endParaRPr sz="1800" dirty="0">
              <a:latin typeface="Roboto"/>
              <a:ea typeface="Roboto"/>
              <a:cs typeface="Roboto"/>
              <a:sym typeface="Roboto"/>
            </a:endParaRPr>
          </a:p>
        </p:txBody>
      </p:sp>
      <p:pic>
        <p:nvPicPr>
          <p:cNvPr id="1538" name="Google Shape;1538;p105"/>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39" name="Google Shape;1539;p105"/>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40" name="Google Shape;1540;p105"/>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541" name="Google Shape;154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HTML/CSS/Bootstrap Analogy</a:t>
            </a:r>
            <a:endParaRPr/>
          </a:p>
        </p:txBody>
      </p:sp>
      <p:sp>
        <p:nvSpPr>
          <p:cNvPr id="1547" name="Google Shape;1547;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48" name="Google Shape;1548;p106"/>
          <p:cNvGraphicFramePr/>
          <p:nvPr/>
        </p:nvGraphicFramePr>
        <p:xfrm>
          <a:off x="546425" y="918650"/>
          <a:ext cx="8236875" cy="3691160"/>
        </p:xfrm>
        <a:graphic>
          <a:graphicData uri="http://schemas.openxmlformats.org/drawingml/2006/table">
            <a:tbl>
              <a:tblPr>
                <a:noFill/>
                <a:tableStyleId>{ACB5F7A0-7247-4046-ADE6-0DC0DB8CACEA}</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9500">
                <a:tc>
                  <a:txBody>
                    <a:bodyPr/>
                    <a:lstStyle/>
                    <a:p>
                      <a:pPr marL="0" lvl="0" indent="0" algn="l" rtl="0">
                        <a:spcBef>
                          <a:spcPts val="0"/>
                        </a:spcBef>
                        <a:spcAft>
                          <a:spcPts val="0"/>
                        </a:spcAft>
                        <a:buNone/>
                      </a:pPr>
                      <a:r>
                        <a:rPr lang="en" sz="1600" b="1">
                          <a:solidFill>
                            <a:srgbClr val="FFFFFF"/>
                          </a:solidFill>
                        </a:rPr>
                        <a:t>HTML Alone</a:t>
                      </a:r>
                      <a:endParaRPr sz="16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600" b="1">
                          <a:solidFill>
                            <a:srgbClr val="FFFFFF"/>
                          </a:solidFill>
                        </a:rPr>
                        <a:t>HTML and CSS</a:t>
                      </a:r>
                      <a:endParaRPr sz="1600" b="1">
                        <a:solidFill>
                          <a:srgbClr val="FFFFFF"/>
                        </a:solidFill>
                      </a:endParaRPr>
                    </a:p>
                  </a:txBody>
                  <a:tcPr marL="137150" marR="91425" marT="91425" marB="91425" anchor="b">
                    <a:solidFill>
                      <a:srgbClr val="2E75B6"/>
                    </a:solidFill>
                  </a:tcPr>
                </a:tc>
                <a:tc>
                  <a:txBody>
                    <a:bodyPr/>
                    <a:lstStyle/>
                    <a:p>
                      <a:pPr marL="0" lvl="0" indent="0" algn="l" rtl="0">
                        <a:spcBef>
                          <a:spcPts val="0"/>
                        </a:spcBef>
                        <a:spcAft>
                          <a:spcPts val="0"/>
                        </a:spcAft>
                        <a:buNone/>
                      </a:pPr>
                      <a:r>
                        <a:rPr lang="en" sz="1600" b="1">
                          <a:solidFill>
                            <a:schemeClr val="lt1"/>
                          </a:solidFill>
                        </a:rPr>
                        <a:t>HTML/CSS and Bootstrap </a:t>
                      </a:r>
                      <a:endParaRPr sz="1600" b="1">
                        <a:solidFill>
                          <a:srgbClr val="FFFFFF"/>
                        </a:solidFill>
                      </a:endParaRPr>
                    </a:p>
                  </a:txBody>
                  <a:tcPr marL="137150" marR="91425" marT="91425" marB="91425" anchor="b">
                    <a:solidFill>
                      <a:srgbClr val="212940"/>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sz="1300"/>
                        <a:t>Like writing papers </a:t>
                      </a:r>
                      <a:br>
                        <a:rPr lang="en" sz="1300"/>
                      </a:br>
                      <a:r>
                        <a:rPr lang="en" sz="1300"/>
                        <a:t>in Notepad.</a:t>
                      </a:r>
                      <a:endParaRPr sz="1300"/>
                    </a:p>
                  </a:txBody>
                  <a:tcPr marL="137150" marR="91425" marT="91425" marB="91425"/>
                </a:tc>
                <a:tc>
                  <a:txBody>
                    <a:bodyPr/>
                    <a:lstStyle/>
                    <a:p>
                      <a:pPr marL="0" lvl="0" indent="0" algn="l" rtl="0">
                        <a:spcBef>
                          <a:spcPts val="0"/>
                        </a:spcBef>
                        <a:spcAft>
                          <a:spcPts val="0"/>
                        </a:spcAft>
                        <a:buNone/>
                      </a:pPr>
                      <a:r>
                        <a:rPr lang="en" sz="1300"/>
                        <a:t>Like writing papers in </a:t>
                      </a:r>
                      <a:br>
                        <a:rPr lang="en" sz="1300"/>
                      </a:br>
                      <a:r>
                        <a:rPr lang="en" sz="1300"/>
                        <a:t>Microsoft Word.</a:t>
                      </a:r>
                      <a:endParaRPr sz="1300"/>
                    </a:p>
                  </a:txBody>
                  <a:tcPr marL="137150" marR="91425" marT="91425" marB="91425"/>
                </a:tc>
                <a:tc>
                  <a:txBody>
                    <a:bodyPr/>
                    <a:lstStyle/>
                    <a:p>
                      <a:pPr marL="0" lvl="0" indent="0" algn="l" rtl="0">
                        <a:spcBef>
                          <a:spcPts val="0"/>
                        </a:spcBef>
                        <a:spcAft>
                          <a:spcPts val="0"/>
                        </a:spcAft>
                        <a:buNone/>
                      </a:pPr>
                      <a:r>
                        <a:rPr lang="en" sz="1300"/>
                        <a:t>Like writing papers in Microsoft Word </a:t>
                      </a:r>
                      <a:r>
                        <a:rPr lang="en" sz="1300" i="1"/>
                        <a:t>using a template</a:t>
                      </a:r>
                      <a:r>
                        <a:rPr lang="en" sz="1300"/>
                        <a:t>.</a:t>
                      </a:r>
                      <a:endParaRPr sz="1300"/>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sz="1300"/>
                        <a:t>Used to write unformatted text (i.e, content only).</a:t>
                      </a:r>
                      <a:endParaRPr sz="1300"/>
                    </a:p>
                  </a:txBody>
                  <a:tcPr marL="137150" marR="91425" marT="91425" marB="91425"/>
                </a:tc>
                <a:tc>
                  <a:txBody>
                    <a:bodyPr/>
                    <a:lstStyle/>
                    <a:p>
                      <a:pPr marL="0" lvl="0" indent="0" algn="l" rtl="0">
                        <a:spcBef>
                          <a:spcPts val="0"/>
                        </a:spcBef>
                        <a:spcAft>
                          <a:spcPts val="0"/>
                        </a:spcAft>
                        <a:buNone/>
                      </a:pPr>
                      <a:r>
                        <a:rPr lang="en" sz="1300"/>
                        <a:t>Used both to write the content </a:t>
                      </a:r>
                      <a:r>
                        <a:rPr lang="en" sz="1300" i="1"/>
                        <a:t>and</a:t>
                      </a:r>
                      <a:r>
                        <a:rPr lang="en" sz="1300"/>
                        <a:t> format it (color, font, alignment, layout, etc.).</a:t>
                      </a:r>
                      <a:endParaRPr sz="1300"/>
                    </a:p>
                  </a:txBody>
                  <a:tcPr marL="137150" marR="91425" marT="91425" marB="91425"/>
                </a:tc>
                <a:tc>
                  <a:txBody>
                    <a:bodyPr/>
                    <a:lstStyle/>
                    <a:p>
                      <a:pPr marL="0" lvl="0" indent="0" algn="l" rtl="0">
                        <a:spcBef>
                          <a:spcPts val="0"/>
                        </a:spcBef>
                        <a:spcAft>
                          <a:spcPts val="0"/>
                        </a:spcAft>
                        <a:buNone/>
                      </a:pPr>
                      <a:r>
                        <a:rPr lang="en" sz="1300"/>
                        <a:t>You can still customize it, but you’re starting with a pre-built style and aesthetic.</a:t>
                      </a:r>
                      <a:endParaRPr sz="1300"/>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549" name="Google Shape;1549;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1" name="Google Shape;1551;p106"/>
          <p:cNvPicPr preferRelativeResize="0"/>
          <p:nvPr/>
        </p:nvPicPr>
        <p:blipFill>
          <a:blip r:embed="rId4">
            <a:alphaModFix/>
          </a:blip>
          <a:stretch>
            <a:fillRect/>
          </a:stretch>
        </p:blipFill>
        <p:spPr>
          <a:xfrm>
            <a:off x="6144650" y="3297943"/>
            <a:ext cx="1209176" cy="890107"/>
          </a:xfrm>
          <a:prstGeom prst="rect">
            <a:avLst/>
          </a:prstGeom>
          <a:noFill/>
          <a:ln>
            <a:noFill/>
          </a:ln>
        </p:spPr>
      </p:pic>
      <p:sp>
        <p:nvSpPr>
          <p:cNvPr id="1553" name="Google Shape;1553;p106"/>
          <p:cNvSpPr txBox="1"/>
          <p:nvPr/>
        </p:nvSpPr>
        <p:spPr>
          <a:xfrm>
            <a:off x="7277625" y="3371850"/>
            <a:ext cx="4149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1554" name="Google Shape;155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pic>
        <p:nvPicPr>
          <p:cNvPr id="3074" name="Picture 2" descr="Image result for word template icon">
            <a:extLst>
              <a:ext uri="{FF2B5EF4-FFF2-40B4-BE49-F238E27FC236}">
                <a16:creationId xmlns:a16="http://schemas.microsoft.com/office/drawing/2014/main" id="{FCB2C5CF-696D-4F1C-9D5A-9D1444141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6362" y="3203154"/>
            <a:ext cx="930792" cy="930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0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Bootstrap Features</a:t>
            </a:r>
            <a:endParaRPr/>
          </a:p>
        </p:txBody>
      </p:sp>
      <p:sp>
        <p:nvSpPr>
          <p:cNvPr id="1561" name="Google Shape;1561;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62" name="Google Shape;1562;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08"/>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69" name="Google Shape;1569;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Components</a:t>
            </a:r>
            <a:endParaRPr/>
          </a:p>
        </p:txBody>
      </p:sp>
      <p:sp>
        <p:nvSpPr>
          <p:cNvPr id="1570" name="Google Shape;1570;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71" name="Google Shape;1571;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72" name="Google Shape;1572;p108"/>
          <p:cNvGraphicFramePr/>
          <p:nvPr>
            <p:extLst>
              <p:ext uri="{D42A27DB-BD31-4B8C-83A1-F6EECF244321}">
                <p14:modId xmlns:p14="http://schemas.microsoft.com/office/powerpoint/2010/main" val="182052496"/>
              </p:ext>
            </p:extLst>
          </p:nvPr>
        </p:nvGraphicFramePr>
        <p:xfrm>
          <a:off x="542500" y="1866300"/>
          <a:ext cx="8154375" cy="2057250"/>
        </p:xfrm>
        <a:graphic>
          <a:graphicData uri="http://schemas.openxmlformats.org/drawingml/2006/table">
            <a:tbl>
              <a:tblPr>
                <a:noFill/>
                <a:tableStyleId>{ACB5F7A0-7247-4046-ADE6-0DC0DB8CACEA}</a:tableStyleId>
              </a:tblPr>
              <a:tblGrid>
                <a:gridCol w="1630875">
                  <a:extLst>
                    <a:ext uri="{9D8B030D-6E8A-4147-A177-3AD203B41FA5}">
                      <a16:colId xmlns:a16="http://schemas.microsoft.com/office/drawing/2014/main" val="20000"/>
                    </a:ext>
                  </a:extLst>
                </a:gridCol>
                <a:gridCol w="1630875">
                  <a:extLst>
                    <a:ext uri="{9D8B030D-6E8A-4147-A177-3AD203B41FA5}">
                      <a16:colId xmlns:a16="http://schemas.microsoft.com/office/drawing/2014/main" val="20001"/>
                    </a:ext>
                  </a:extLst>
                </a:gridCol>
                <a:gridCol w="1630875">
                  <a:extLst>
                    <a:ext uri="{9D8B030D-6E8A-4147-A177-3AD203B41FA5}">
                      <a16:colId xmlns:a16="http://schemas.microsoft.com/office/drawing/2014/main" val="20002"/>
                    </a:ext>
                  </a:extLst>
                </a:gridCol>
                <a:gridCol w="1630875">
                  <a:extLst>
                    <a:ext uri="{9D8B030D-6E8A-4147-A177-3AD203B41FA5}">
                      <a16:colId xmlns:a16="http://schemas.microsoft.com/office/drawing/2014/main" val="20003"/>
                    </a:ext>
                  </a:extLst>
                </a:gridCol>
                <a:gridCol w="1630875">
                  <a:extLst>
                    <a:ext uri="{9D8B030D-6E8A-4147-A177-3AD203B41FA5}">
                      <a16:colId xmlns:a16="http://schemas.microsoft.com/office/drawing/2014/main" val="20004"/>
                    </a:ext>
                  </a:extLst>
                </a:gridCol>
              </a:tblGrid>
              <a:tr h="342875">
                <a:tc gridSpan="5">
                  <a:txBody>
                    <a:bodyPr/>
                    <a:lstStyle/>
                    <a:p>
                      <a:pPr marL="0" lvl="0" indent="0" algn="l" rtl="0">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674E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Glyphicons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t>Wells</a:t>
                      </a: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Dropdowns</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875">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Page header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Button dropdown</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Responsive embed</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573" name="Google Shape;1573;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Feedback #1: Pace Is Fast</a:t>
            </a:r>
            <a:endParaRPr/>
          </a:p>
          <a:p>
            <a:pPr marL="0" lvl="0" indent="0" algn="l" rtl="0">
              <a:spcBef>
                <a:spcPts val="0"/>
              </a:spcBef>
              <a:spcAft>
                <a:spcPts val="0"/>
              </a:spcAft>
              <a:buNone/>
            </a:pPr>
            <a:endParaRPr/>
          </a:p>
        </p:txBody>
      </p:sp>
      <p:sp>
        <p:nvSpPr>
          <p:cNvPr id="1086" name="Google Shape;108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the reality: the pace of this program is fast.</a:t>
            </a:r>
            <a:endParaRPr/>
          </a:p>
        </p:txBody>
      </p:sp>
      <p:sp>
        <p:nvSpPr>
          <p:cNvPr id="1087" name="Google Shape;1087;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8" name="Google Shape;1088;p65"/>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We could slow down and make it easier but that wouldn’t prepare you to be developers right out of the program.</a:t>
            </a:r>
            <a:endParaRPr sz="1100" dirty="0"/>
          </a:p>
        </p:txBody>
      </p:sp>
      <p:sp>
        <p:nvSpPr>
          <p:cNvPr id="1089" name="Google Shape;1089;p6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Take up the challenge. Try to retain as much as you can during the course. </a:t>
            </a:r>
            <a:endParaRPr sz="1100"/>
          </a:p>
        </p:txBody>
      </p:sp>
      <p:sp>
        <p:nvSpPr>
          <p:cNvPr id="1090" name="Google Shape;1090;p65"/>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After the program is over, go back and review the concepts you need a refresher on. </a:t>
            </a:r>
            <a:endParaRPr sz="1100"/>
          </a:p>
        </p:txBody>
      </p:sp>
      <p:sp>
        <p:nvSpPr>
          <p:cNvPr id="1091" name="Google Shape;1091;p65"/>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Don’t try to master every little detail. </a:t>
            </a:r>
            <a:endParaRPr sz="1100"/>
          </a:p>
        </p:txBody>
      </p:sp>
      <p:sp>
        <p:nvSpPr>
          <p:cNvPr id="1092" name="Google Shape;1092;p6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Focus on the big picture and how to find what you need, when you need it. </a:t>
            </a:r>
            <a:endParaRPr sz="1100"/>
          </a:p>
        </p:txBody>
      </p:sp>
      <p:sp>
        <p:nvSpPr>
          <p:cNvPr id="1093" name="Google Shape;1093;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614"/>
        <p:cNvGrpSpPr/>
        <p:nvPr/>
      </p:nvGrpSpPr>
      <p:grpSpPr>
        <a:xfrm>
          <a:off x="0" y="0"/>
          <a:ext cx="0" cy="0"/>
          <a:chOff x="0" y="0"/>
          <a:chExt cx="0" cy="0"/>
        </a:xfrm>
      </p:grpSpPr>
      <p:pic>
        <p:nvPicPr>
          <p:cNvPr id="1615" name="Google Shape;1615;p112"/>
          <p:cNvPicPr preferRelativeResize="0"/>
          <p:nvPr/>
        </p:nvPicPr>
        <p:blipFill rotWithShape="1">
          <a:blip r:embed="rId3">
            <a:alphaModFix/>
          </a:blip>
          <a:srcRect/>
          <a:stretch/>
        </p:blipFill>
        <p:spPr>
          <a:xfrm>
            <a:off x="509698" y="762956"/>
            <a:ext cx="4525566" cy="1712669"/>
          </a:xfrm>
          <a:prstGeom prst="rect">
            <a:avLst/>
          </a:prstGeom>
          <a:noFill/>
          <a:ln>
            <a:noFill/>
          </a:ln>
        </p:spPr>
      </p:pic>
      <p:sp>
        <p:nvSpPr>
          <p:cNvPr id="1616" name="Google Shape;1616;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Form</a:t>
            </a:r>
            <a:endParaRPr/>
          </a:p>
        </p:txBody>
      </p:sp>
      <p:sp>
        <p:nvSpPr>
          <p:cNvPr id="1617" name="Google Shape;1617;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618" name="Google Shape;1618;p112"/>
          <p:cNvPicPr preferRelativeResize="0"/>
          <p:nvPr/>
        </p:nvPicPr>
        <p:blipFill rotWithShape="1">
          <a:blip r:embed="rId4">
            <a:alphaModFix/>
          </a:blip>
          <a:srcRect/>
          <a:stretch/>
        </p:blipFill>
        <p:spPr>
          <a:xfrm>
            <a:off x="1375326" y="2556115"/>
            <a:ext cx="4370079" cy="2280041"/>
          </a:xfrm>
          <a:prstGeom prst="rect">
            <a:avLst/>
          </a:prstGeom>
          <a:noFill/>
          <a:ln>
            <a:noFill/>
          </a:ln>
        </p:spPr>
      </p:pic>
      <p:sp>
        <p:nvSpPr>
          <p:cNvPr id="1619" name="Google Shape;1619;p112"/>
          <p:cNvSpPr txBox="1">
            <a:spLocks noGrp="1"/>
          </p:cNvSpPr>
          <p:nvPr>
            <p:ph type="body" idx="3"/>
          </p:nvPr>
        </p:nvSpPr>
        <p:spPr>
          <a:xfrm>
            <a:off x="175" y="26375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20" name="Google Shape;1620;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590"/>
        <p:cNvGrpSpPr/>
        <p:nvPr/>
      </p:nvGrpSpPr>
      <p:grpSpPr>
        <a:xfrm>
          <a:off x="0" y="0"/>
          <a:ext cx="0" cy="0"/>
          <a:chOff x="0" y="0"/>
          <a:chExt cx="0" cy="0"/>
        </a:xfrm>
      </p:grpSpPr>
      <p:sp>
        <p:nvSpPr>
          <p:cNvPr id="1591" name="Google Shape;1591;p110"/>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92" name="Google Shape;1592;p110"/>
          <p:cNvPicPr preferRelativeResize="0"/>
          <p:nvPr/>
        </p:nvPicPr>
        <p:blipFill rotWithShape="1">
          <a:blip r:embed="rId3">
            <a:alphaModFix/>
          </a:blip>
          <a:srcRect/>
          <a:stretch/>
        </p:blipFill>
        <p:spPr>
          <a:xfrm>
            <a:off x="422675" y="3514688"/>
            <a:ext cx="5761322" cy="945356"/>
          </a:xfrm>
          <a:prstGeom prst="rect">
            <a:avLst/>
          </a:prstGeom>
          <a:noFill/>
          <a:ln>
            <a:noFill/>
          </a:ln>
        </p:spPr>
      </p:pic>
      <p:sp>
        <p:nvSpPr>
          <p:cNvPr id="1593" name="Google Shape;1593;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Jumbotron</a:t>
            </a:r>
            <a:endParaRPr/>
          </a:p>
        </p:txBody>
      </p:sp>
      <p:sp>
        <p:nvSpPr>
          <p:cNvPr id="1594" name="Google Shape;1594;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5" name="Google Shape;1595;p110"/>
          <p:cNvSpPr/>
          <p:nvPr/>
        </p:nvSpPr>
        <p:spPr>
          <a:xfrm>
            <a:off x="422675" y="837025"/>
            <a:ext cx="8218500" cy="2412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274300" tIns="182875" rIns="274300" bIns="91425" anchor="t" anchorCtr="0">
            <a:noAutofit/>
          </a:bodyPr>
          <a:lstStyle/>
          <a:p>
            <a:pPr marL="0" lvl="0" indent="0" algn="l" rtl="0">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6" name="Google Shape;1596;p110"/>
          <p:cNvSpPr/>
          <p:nvPr/>
        </p:nvSpPr>
        <p:spPr>
          <a:xfrm>
            <a:off x="704875" y="2697475"/>
            <a:ext cx="1878300" cy="360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7" name="Google Shape;1597;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578"/>
        <p:cNvGrpSpPr/>
        <p:nvPr/>
      </p:nvGrpSpPr>
      <p:grpSpPr>
        <a:xfrm>
          <a:off x="0" y="0"/>
          <a:ext cx="0" cy="0"/>
          <a:chOff x="0" y="0"/>
          <a:chExt cx="0" cy="0"/>
        </a:xfrm>
      </p:grpSpPr>
      <p:sp>
        <p:nvSpPr>
          <p:cNvPr id="1579" name="Google Shape;1579;p109"/>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80" name="Google Shape;1580;p109"/>
          <p:cNvPicPr preferRelativeResize="0"/>
          <p:nvPr/>
        </p:nvPicPr>
        <p:blipFill rotWithShape="1">
          <a:blip r:embed="rId3">
            <a:alphaModFix/>
          </a:blip>
          <a:srcRect/>
          <a:stretch/>
        </p:blipFill>
        <p:spPr>
          <a:xfrm>
            <a:off x="1305028" y="1502213"/>
            <a:ext cx="6154341" cy="3257808"/>
          </a:xfrm>
          <a:prstGeom prst="rect">
            <a:avLst/>
          </a:prstGeom>
          <a:noFill/>
          <a:ln>
            <a:noFill/>
          </a:ln>
        </p:spPr>
      </p:pic>
      <p:sp>
        <p:nvSpPr>
          <p:cNvPr id="1581" name="Google Shape;1581;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Nav Bars</a:t>
            </a:r>
            <a:endParaRPr/>
          </a:p>
        </p:txBody>
      </p:sp>
      <p:sp>
        <p:nvSpPr>
          <p:cNvPr id="1582" name="Google Shape;1582;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83" name="Google Shape;1583;p109"/>
          <p:cNvSpPr txBox="1">
            <a:spLocks noGrp="1"/>
          </p:cNvSpPr>
          <p:nvPr>
            <p:ph type="body" idx="3"/>
          </p:nvPr>
        </p:nvSpPr>
        <p:spPr>
          <a:xfrm>
            <a:off x="175" y="1436650"/>
            <a:ext cx="6960600" cy="1893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graphicFrame>
        <p:nvGraphicFramePr>
          <p:cNvPr id="1584" name="Google Shape;1584;p109"/>
          <p:cNvGraphicFramePr/>
          <p:nvPr/>
        </p:nvGraphicFramePr>
        <p:xfrm>
          <a:off x="430000" y="840413"/>
          <a:ext cx="8272250" cy="342875"/>
        </p:xfrm>
        <a:graphic>
          <a:graphicData uri="http://schemas.openxmlformats.org/drawingml/2006/table">
            <a:tbl>
              <a:tblPr>
                <a:noFill/>
                <a:tableStyleId>{ACB5F7A0-7247-4046-ADE6-0DC0DB8CACEA}</a:tableStyleId>
              </a:tblPr>
              <a:tblGrid>
                <a:gridCol w="3645950">
                  <a:extLst>
                    <a:ext uri="{9D8B030D-6E8A-4147-A177-3AD203B41FA5}">
                      <a16:colId xmlns:a16="http://schemas.microsoft.com/office/drawing/2014/main" val="20000"/>
                    </a:ext>
                  </a:extLst>
                </a:gridCol>
                <a:gridCol w="1542100">
                  <a:extLst>
                    <a:ext uri="{9D8B030D-6E8A-4147-A177-3AD203B41FA5}">
                      <a16:colId xmlns:a16="http://schemas.microsoft.com/office/drawing/2014/main" val="20001"/>
                    </a:ext>
                  </a:extLst>
                </a:gridCol>
                <a:gridCol w="1542100">
                  <a:extLst>
                    <a:ext uri="{9D8B030D-6E8A-4147-A177-3AD203B41FA5}">
                      <a16:colId xmlns:a16="http://schemas.microsoft.com/office/drawing/2014/main" val="20002"/>
                    </a:ext>
                  </a:extLst>
                </a:gridCol>
                <a:gridCol w="1542100">
                  <a:extLst>
                    <a:ext uri="{9D8B030D-6E8A-4147-A177-3AD203B41FA5}">
                      <a16:colId xmlns:a16="http://schemas.microsoft.com/office/drawing/2014/main" val="20003"/>
                    </a:ext>
                  </a:extLst>
                </a:gridCol>
              </a:tblGrid>
              <a:tr h="342875">
                <a:tc>
                  <a:txBody>
                    <a:bodyPr/>
                    <a:lstStyle/>
                    <a:p>
                      <a:pPr marL="0" lvl="0" indent="0" algn="l" rtl="0">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1585" name="Google Shape;158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602"/>
        <p:cNvGrpSpPr/>
        <p:nvPr/>
      </p:nvGrpSpPr>
      <p:grpSpPr>
        <a:xfrm>
          <a:off x="0" y="0"/>
          <a:ext cx="0" cy="0"/>
          <a:chOff x="0" y="0"/>
          <a:chExt cx="0" cy="0"/>
        </a:xfrm>
      </p:grpSpPr>
      <p:sp>
        <p:nvSpPr>
          <p:cNvPr id="1603" name="Google Shape;1603;p111"/>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604" name="Google Shape;1604;p111"/>
          <p:cNvPicPr preferRelativeResize="0"/>
          <p:nvPr/>
        </p:nvPicPr>
        <p:blipFill rotWithShape="1">
          <a:blip r:embed="rId3">
            <a:alphaModFix/>
          </a:blip>
          <a:srcRect/>
          <a:stretch/>
        </p:blipFill>
        <p:spPr>
          <a:xfrm>
            <a:off x="435763" y="843863"/>
            <a:ext cx="5986463" cy="1178719"/>
          </a:xfrm>
          <a:prstGeom prst="rect">
            <a:avLst/>
          </a:prstGeom>
          <a:noFill/>
          <a:ln>
            <a:noFill/>
          </a:ln>
        </p:spPr>
      </p:pic>
      <p:pic>
        <p:nvPicPr>
          <p:cNvPr id="1605" name="Google Shape;1605;p111"/>
          <p:cNvPicPr preferRelativeResize="0"/>
          <p:nvPr/>
        </p:nvPicPr>
        <p:blipFill rotWithShape="1">
          <a:blip r:embed="rId4">
            <a:alphaModFix/>
          </a:blip>
          <a:srcRect/>
          <a:stretch/>
        </p:blipFill>
        <p:spPr>
          <a:xfrm>
            <a:off x="1303025" y="2316672"/>
            <a:ext cx="3429000" cy="2372061"/>
          </a:xfrm>
          <a:prstGeom prst="rect">
            <a:avLst/>
          </a:prstGeom>
          <a:noFill/>
          <a:ln>
            <a:noFill/>
          </a:ln>
        </p:spPr>
      </p:pic>
      <p:sp>
        <p:nvSpPr>
          <p:cNvPr id="1606" name="Google Shape;160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Table</a:t>
            </a:r>
            <a:endParaRPr/>
          </a:p>
        </p:txBody>
      </p:sp>
      <p:sp>
        <p:nvSpPr>
          <p:cNvPr id="1607" name="Google Shape;1607;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8" name="Google Shape;1608;p111"/>
          <p:cNvSpPr txBox="1">
            <a:spLocks noGrp="1"/>
          </p:cNvSpPr>
          <p:nvPr>
            <p:ph type="body" idx="3"/>
          </p:nvPr>
        </p:nvSpPr>
        <p:spPr>
          <a:xfrm>
            <a:off x="175" y="23327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09" name="Google Shape;160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7" name="Google Shape;1627;p11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Components</a:t>
            </a:r>
            <a:endParaRPr/>
          </a:p>
        </p:txBody>
      </p:sp>
      <p:sp>
        <p:nvSpPr>
          <p:cNvPr id="1628" name="Google Shape;1628;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with someone sitting near you, do the following:</a:t>
            </a:r>
            <a:endParaRPr/>
          </a:p>
        </p:txBody>
      </p:sp>
      <p:sp>
        <p:nvSpPr>
          <p:cNvPr id="1634" name="Google Shape;1634;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endParaRPr>
          </a:p>
          <a:p>
            <a:pPr marL="0" lvl="0" indent="0" algn="r" rtl="0">
              <a:spcBef>
                <a:spcPts val="0"/>
              </a:spcBef>
              <a:spcAft>
                <a:spcPts val="0"/>
              </a:spcAft>
              <a:buNone/>
            </a:pPr>
            <a:endParaRPr dirty="0"/>
          </a:p>
        </p:txBody>
      </p:sp>
      <p:sp>
        <p:nvSpPr>
          <p:cNvPr id="1635" name="Google Shape;163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6" name="Google Shape;1636;p114"/>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7" name="Google Shape;1637;p114"/>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8" name="Google Shape;1638;p114"/>
          <p:cNvGrpSpPr/>
          <p:nvPr/>
        </p:nvGrpSpPr>
        <p:grpSpPr>
          <a:xfrm>
            <a:off x="457200" y="1224025"/>
            <a:ext cx="776889" cy="621300"/>
            <a:chOff x="457200" y="1378813"/>
            <a:chExt cx="776889" cy="621300"/>
          </a:xfrm>
        </p:grpSpPr>
        <p:sp>
          <p:nvSpPr>
            <p:cNvPr id="1639" name="Google Shape;1639;p11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0" name="Google Shape;1640;p11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114"/>
          <p:cNvGrpSpPr/>
          <p:nvPr/>
        </p:nvGrpSpPr>
        <p:grpSpPr>
          <a:xfrm>
            <a:off x="457200" y="1923925"/>
            <a:ext cx="776889" cy="621300"/>
            <a:chOff x="457200" y="1378813"/>
            <a:chExt cx="776889" cy="621300"/>
          </a:xfrm>
        </p:grpSpPr>
        <p:sp>
          <p:nvSpPr>
            <p:cNvPr id="1642" name="Google Shape;1642;p11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3" name="Google Shape;1643;p11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114"/>
          <p:cNvGrpSpPr/>
          <p:nvPr/>
        </p:nvGrpSpPr>
        <p:grpSpPr>
          <a:xfrm>
            <a:off x="457200" y="2616650"/>
            <a:ext cx="776889" cy="621300"/>
            <a:chOff x="457200" y="1378813"/>
            <a:chExt cx="776889" cy="621300"/>
          </a:xfrm>
        </p:grpSpPr>
        <p:sp>
          <p:nvSpPr>
            <p:cNvPr id="1645" name="Google Shape;1645;p11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6" name="Google Shape;1646;p11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114"/>
          <p:cNvGrpSpPr/>
          <p:nvPr/>
        </p:nvGrpSpPr>
        <p:grpSpPr>
          <a:xfrm>
            <a:off x="457200" y="3314150"/>
            <a:ext cx="776889" cy="621300"/>
            <a:chOff x="457200" y="1378813"/>
            <a:chExt cx="776889" cy="621300"/>
          </a:xfrm>
        </p:grpSpPr>
        <p:sp>
          <p:nvSpPr>
            <p:cNvPr id="1648" name="Google Shape;1648;p11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9" name="Google Shape;1649;p11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114"/>
          <p:cNvSpPr txBox="1">
            <a:spLocks noGrp="1"/>
          </p:cNvSpPr>
          <p:nvPr>
            <p:ph type="subTitle" idx="1"/>
          </p:nvPr>
        </p:nvSpPr>
        <p:spPr>
          <a:xfrm>
            <a:off x="-75" y="12432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Navigate to the Twitter Bootstrap website.</a:t>
            </a:r>
            <a:endParaRPr sz="1200">
              <a:latin typeface="Roboto"/>
              <a:ea typeface="Roboto"/>
              <a:cs typeface="Roboto"/>
              <a:sym typeface="Roboto"/>
            </a:endParaRPr>
          </a:p>
        </p:txBody>
      </p:sp>
      <p:sp>
        <p:nvSpPr>
          <p:cNvPr id="1651" name="Google Shape;1651;p114"/>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14"/>
          <p:cNvSpPr txBox="1">
            <a:spLocks noGrp="1"/>
          </p:cNvSpPr>
          <p:nvPr>
            <p:ph type="subTitle" idx="2"/>
          </p:nvPr>
        </p:nvSpPr>
        <p:spPr>
          <a:xfrm>
            <a:off x="-12175" y="19287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1655" name="Google Shape;1655;p114"/>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1656" name="Google Shape;1656;p114"/>
          <p:cNvSpPr txBox="1">
            <a:spLocks noGrp="1"/>
          </p:cNvSpPr>
          <p:nvPr>
            <p:ph type="subTitle" idx="4"/>
          </p:nvPr>
        </p:nvSpPr>
        <p:spPr>
          <a:xfrm>
            <a:off x="-12300" y="33093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1657" name="Google Shape;1657;p114"/>
          <p:cNvSpPr txBox="1">
            <a:spLocks noGrp="1"/>
          </p:cNvSpPr>
          <p:nvPr>
            <p:ph type="subTitle" idx="5"/>
          </p:nvPr>
        </p:nvSpPr>
        <p:spPr>
          <a:xfrm>
            <a:off x="-100" y="4002100"/>
            <a:ext cx="8869800" cy="606900"/>
          </a:xfrm>
          <a:prstGeom prst="rect">
            <a:avLst/>
          </a:prstGeom>
          <a:noFill/>
          <a:ln>
            <a:noFill/>
          </a:ln>
        </p:spPr>
        <p:txBody>
          <a:bodyPr spcFirstLastPara="1" wrap="square" lIns="457200" tIns="0" rIns="457200" bIns="0" anchor="ctr" anchorCtr="0">
            <a:noAutofit/>
          </a:bodyPr>
          <a:lstStyle/>
          <a:p>
            <a:pPr marL="0" lvl="0" indent="0" algn="l" rtl="0">
              <a:spcBef>
                <a:spcPts val="0"/>
              </a:spcBef>
              <a:spcAft>
                <a:spcPts val="0"/>
              </a:spcAft>
              <a:buNone/>
            </a:pPr>
            <a:r>
              <a:rPr lang="en" b="1"/>
              <a:t>HINT:</a:t>
            </a:r>
            <a:r>
              <a:rPr lang="en"/>
              <a:t> First include a link to Bootstrap’s CSS. Then visit the Bootstrap page on CSS or Components. </a:t>
            </a:r>
            <a:endParaRPr/>
          </a:p>
        </p:txBody>
      </p:sp>
      <p:sp>
        <p:nvSpPr>
          <p:cNvPr id="1658" name="Google Shape;1658;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Takeaways</a:t>
            </a:r>
            <a:endParaRPr/>
          </a:p>
        </p:txBody>
      </p:sp>
      <p:sp>
        <p:nvSpPr>
          <p:cNvPr id="1665" name="Google Shape;1665;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Takeaways</a:t>
            </a:r>
            <a:endParaRPr/>
          </a:p>
        </p:txBody>
      </p:sp>
      <p:sp>
        <p:nvSpPr>
          <p:cNvPr id="1673" name="Google Shape;1673;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the end of class! By now, you should be able to:</a:t>
            </a:r>
            <a:endParaRPr/>
          </a:p>
        </p:txBody>
      </p:sp>
      <p:sp>
        <p:nvSpPr>
          <p:cNvPr id="1674" name="Google Shape;1674;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5" name="Google Shape;1675;p116"/>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Provide a loose definition of </a:t>
            </a:r>
            <a:r>
              <a:rPr lang="en" sz="1200" i="1"/>
              <a:t>typography</a:t>
            </a:r>
            <a:r>
              <a:rPr lang="en" sz="1200"/>
              <a:t> and list a few CSS properties that can be used to style it.</a:t>
            </a:r>
            <a:endParaRPr sz="1200"/>
          </a:p>
        </p:txBody>
      </p:sp>
      <p:sp>
        <p:nvSpPr>
          <p:cNvPr id="1676" name="Google Shape;1676;p116"/>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Offer a practical example of using pseudo-classes.</a:t>
            </a:r>
            <a:endParaRPr sz="1200"/>
          </a:p>
        </p:txBody>
      </p:sp>
      <p:sp>
        <p:nvSpPr>
          <p:cNvPr id="1677" name="Google Shape;1677;p116"/>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Understand generally what Twitter Bootstrap is and why predefined CSS frameworks are so powerful. </a:t>
            </a:r>
            <a:endParaRPr sz="1200"/>
          </a:p>
        </p:txBody>
      </p:sp>
      <p:sp>
        <p:nvSpPr>
          <p:cNvPr id="1678" name="Google Shape;1678;p116"/>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Know how to incorporate the Twitter Bootstrap style library into your website. </a:t>
            </a:r>
            <a:endParaRPr sz="1200"/>
          </a:p>
        </p:txBody>
      </p:sp>
      <p:sp>
        <p:nvSpPr>
          <p:cNvPr id="1679" name="Google Shape;1679;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Next Class: Layout Building!</a:t>
            </a:r>
            <a:endParaRPr/>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graphicFrame>
        <p:nvGraphicFramePr>
          <p:cNvPr id="1688" name="Google Shape;1688;p117"/>
          <p:cNvGraphicFramePr/>
          <p:nvPr/>
        </p:nvGraphicFramePr>
        <p:xfrm>
          <a:off x="1339875" y="943600"/>
          <a:ext cx="6464250" cy="3617500"/>
        </p:xfrm>
        <a:graphic>
          <a:graphicData uri="http://schemas.openxmlformats.org/drawingml/2006/table">
            <a:tbl>
              <a:tblPr>
                <a:noFill/>
                <a:tableStyleId>{ACB5F7A0-7247-4046-ADE6-0DC0DB8CACEA}</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rgbClr val="000000"/>
                        </a:buClr>
                        <a:buSzPts val="1100"/>
                        <a:buFont typeface="Arial"/>
                        <a:buNone/>
                      </a:pPr>
                      <a:r>
                        <a:rPr lang="en" sz="1200">
                          <a:solidFill>
                            <a:srgbClr val="000000"/>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689" name="Google Shape;1689;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90" name="Google Shape;1690;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1" name="Google Shape;1691;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HW 2</a:t>
            </a:r>
            <a:endParaRPr dirty="0"/>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
        <p:nvSpPr>
          <p:cNvPr id="2" name="TextBox 1">
            <a:extLst>
              <a:ext uri="{FF2B5EF4-FFF2-40B4-BE49-F238E27FC236}">
                <a16:creationId xmlns:a16="http://schemas.microsoft.com/office/drawing/2014/main" id="{25C551CB-AA19-48B8-85E7-DBF29A5BA158}"/>
              </a:ext>
            </a:extLst>
          </p:cNvPr>
          <p:cNvSpPr txBox="1"/>
          <p:nvPr/>
        </p:nvSpPr>
        <p:spPr>
          <a:xfrm>
            <a:off x="1829473" y="2076893"/>
            <a:ext cx="4288353" cy="1200329"/>
          </a:xfrm>
          <a:prstGeom prst="rect">
            <a:avLst/>
          </a:prstGeom>
          <a:noFill/>
        </p:spPr>
        <p:txBody>
          <a:bodyPr wrap="none" rtlCol="0">
            <a:spAutoFit/>
          </a:bodyPr>
          <a:lstStyle/>
          <a:p>
            <a:pPr marL="285750" indent="-285750">
              <a:spcBef>
                <a:spcPts val="1800"/>
              </a:spcBef>
              <a:buFont typeface="Arial" panose="020B0604020202020204" pitchFamily="34" charset="0"/>
              <a:buChar char="•"/>
            </a:pPr>
            <a:r>
              <a:rPr lang="en-US" dirty="0">
                <a:latin typeface="Roboto" panose="020B0604020202020204" charset="0"/>
                <a:ea typeface="Roboto" panose="020B0604020202020204" charset="0"/>
              </a:rPr>
              <a:t>Take your portfolio from HW1 and build it using:</a:t>
            </a:r>
          </a:p>
          <a:p>
            <a:pPr marL="285750" lvl="8"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Bootstrap</a:t>
            </a:r>
          </a:p>
          <a:p>
            <a:pPr marL="285750" lvl="5"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CSS media queries </a:t>
            </a:r>
          </a:p>
        </p:txBody>
      </p:sp>
    </p:spTree>
    <p:extLst>
      <p:ext uri="{BB962C8B-B14F-4D97-AF65-F5344CB8AC3E}">
        <p14:creationId xmlns:p14="http://schemas.microsoft.com/office/powerpoint/2010/main" val="1599500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100" name="Google Shape;1100;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That said, as instructors and TAs, we are here to help!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01" name="Google Shape;110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2" name="Google Shape;1102;p6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Share your GitHub code as you run into issues. We can let you know if you’re going in the right (or wrong) direction.</a:t>
            </a:r>
            <a:endParaRPr sz="1100"/>
          </a:p>
        </p:txBody>
      </p:sp>
      <p:sp>
        <p:nvSpPr>
          <p:cNvPr id="1103" name="Google Shape;1103;p6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Come to office hours! We can review your code with you, offer tips on homework or just give you a pep talk if that’s what you need.</a:t>
            </a:r>
            <a:endParaRPr sz="1100" dirty="0"/>
          </a:p>
        </p:txBody>
      </p:sp>
      <p:sp>
        <p:nvSpPr>
          <p:cNvPr id="1104" name="Google Shape;1104;p6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Reach out to Student Success if want to schedule a 1-on-1 meeting.</a:t>
            </a:r>
            <a:endParaRPr sz="1100"/>
          </a:p>
        </p:txBody>
      </p:sp>
      <p:sp>
        <p:nvSpPr>
          <p:cNvPr id="1105" name="Google Shape;1105;p66"/>
          <p:cNvSpPr/>
          <p:nvPr/>
        </p:nvSpPr>
        <p:spPr>
          <a:xfrm>
            <a:off x="203700" y="3839800"/>
            <a:ext cx="8799900" cy="74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698" name="Google Shape;1698;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9" name="Google Shape;1699;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lang="en" b="1">
                <a:latin typeface="Roboto"/>
                <a:ea typeface="Roboto"/>
                <a:cs typeface="Roboto"/>
                <a:sym typeface="Roboto"/>
              </a:rPr>
              <a:t>Books, Please!</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13" name="Google Shape;1113;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4" name="Google Shape;1114;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#2: Books, Please!</a:t>
            </a:r>
            <a:endParaRPr/>
          </a:p>
        </p:txBody>
      </p:sp>
      <p:sp>
        <p:nvSpPr>
          <p:cNvPr id="1121" name="Google Shape;112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2" name="Google Shape;1122;p68"/>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During the program, concentrate all your efforts on what we’re covering in class.</a:t>
            </a:r>
            <a:endParaRPr/>
          </a:p>
        </p:txBody>
      </p:sp>
      <p:sp>
        <p:nvSpPr>
          <p:cNvPr id="1123" name="Google Shape;1123;p68"/>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4" name="Google Shape;1124;p68"/>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When you’re at home, focus your efforts on completing your homework, re-completing in-class exercises and going over slides.</a:t>
            </a:r>
            <a:endParaRPr dirty="0"/>
          </a:p>
        </p:txBody>
      </p:sp>
      <p:sp>
        <p:nvSpPr>
          <p:cNvPr id="1125" name="Google Shape;1125;p68"/>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Invest in books and outside tutorials after you finish the program.</a:t>
            </a:r>
            <a:endParaRPr/>
          </a:p>
        </p:txBody>
      </p:sp>
      <p:sp>
        <p:nvSpPr>
          <p:cNvPr id="1126" name="Google Shape;112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69"/>
          <p:cNvSpPr txBox="1">
            <a:spLocks noGrp="1"/>
          </p:cNvSpPr>
          <p:nvPr>
            <p:ph type="title"/>
          </p:nvPr>
        </p:nvSpPr>
        <p:spPr>
          <a:xfrm>
            <a:off x="237100"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133" name="Google Shape;1133;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4" name="Google Shape;1134;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3044</Words>
  <Application>Microsoft Office PowerPoint</Application>
  <PresentationFormat>On-screen Show (16:9)</PresentationFormat>
  <Paragraphs>625</Paragraphs>
  <Slides>60</Slides>
  <Notes>60</Notes>
  <HiddenSlides>10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Roboto Light</vt:lpstr>
      <vt:lpstr>Roboto Medium</vt:lpstr>
      <vt:lpstr>Roboto Thin</vt:lpstr>
      <vt:lpstr>Calibri</vt:lpstr>
      <vt:lpstr>Roboto</vt:lpstr>
      <vt:lpstr>Inconsolata</vt:lpstr>
      <vt:lpstr>Comic Sans MS</vt:lpstr>
      <vt:lpstr>Courier New</vt:lpstr>
      <vt:lpstr>Arial</vt:lpstr>
      <vt:lpstr>Coiny</vt:lpstr>
      <vt:lpstr>Simple Light</vt:lpstr>
      <vt:lpstr>Unbranded</vt:lpstr>
      <vt:lpstr>Lesson 2.2</vt:lpstr>
      <vt:lpstr>A Few Admin Items</vt:lpstr>
      <vt:lpstr>Homework is nearly due!</vt:lpstr>
      <vt:lpstr>Feedback #1: The Pace Is Fast!</vt:lpstr>
      <vt:lpstr>Feedback #1: Pace Is Fast </vt:lpstr>
      <vt:lpstr>Feedback #1: Pace Is Fast  </vt:lpstr>
      <vt:lpstr>Feedback #2: Books, Please!  </vt:lpstr>
      <vt:lpstr>Feedback #2: Books, Please!</vt:lpstr>
      <vt:lpstr>That said, if you truly feel the  need for outside resources… </vt:lpstr>
      <vt:lpstr>PluralSight.com offers some of the best online courses for HTML, CSS, JavaScript, Node, Express, and Angular.</vt:lpstr>
      <vt:lpstr>There are resources to continue learning listed in the resources on GitLab</vt:lpstr>
      <vt:lpstr>Feedback #2: Books, Please!</vt:lpstr>
      <vt:lpstr>Feedback #2: Books, Please!</vt:lpstr>
      <vt:lpstr>Feedback #3: The Homework Is Hard  </vt:lpstr>
      <vt:lpstr>Feedback #3: Homework Is Hard</vt:lpstr>
      <vt:lpstr>Today’s Class</vt:lpstr>
      <vt:lpstr>Objectives</vt:lpstr>
      <vt:lpstr>CSS Typography</vt:lpstr>
      <vt:lpstr>Typography Is Huge</vt:lpstr>
      <vt:lpstr>Typographic Properties</vt:lpstr>
      <vt:lpstr>Line Height vs. Fonts  </vt:lpstr>
      <vt:lpstr>Serif vs. Sans-Serif</vt:lpstr>
      <vt:lpstr>Activity: CSS Typography</vt:lpstr>
      <vt:lpstr>Google Fonts</vt:lpstr>
      <vt:lpstr>Custom Fonts</vt:lpstr>
      <vt:lpstr>Activity: Custom Google Fonts</vt:lpstr>
      <vt:lpstr>Pseudo Styles</vt:lpstr>
      <vt:lpstr>Pseudo-Classes</vt:lpstr>
      <vt:lpstr>Button with Various States</vt:lpstr>
      <vt:lpstr>Pseudo Styles</vt:lpstr>
      <vt:lpstr>Activity: Pseudo Styles</vt:lpstr>
      <vt:lpstr>Beyond CSS Hacking  </vt:lpstr>
      <vt:lpstr>Quick Refresher on HTML/CSS </vt:lpstr>
      <vt:lpstr>HTML vs. HTML/CSS  </vt:lpstr>
      <vt:lpstr>How You (Probably) Feel About CSS</vt:lpstr>
      <vt:lpstr>A revelation. There is a better way!</vt:lpstr>
      <vt:lpstr>Where’s the CSS?</vt:lpstr>
      <vt:lpstr>Partner Activity: Where’s the CSS?</vt:lpstr>
      <vt:lpstr>Powered by Bootstrap</vt:lpstr>
      <vt:lpstr>Powered by Bootstrap</vt:lpstr>
      <vt:lpstr>Using Bootstrap gives us predefined CSS styles. </vt:lpstr>
      <vt:lpstr>Partner Activity: Predefined CSS</vt:lpstr>
      <vt:lpstr>What Is Bootstrap?</vt:lpstr>
      <vt:lpstr>Bootstrap Definition</vt:lpstr>
      <vt:lpstr>Why Use Bootstrap?</vt:lpstr>
      <vt:lpstr>Why Use Bootstrap? </vt:lpstr>
      <vt:lpstr>HTML/CSS/Bootstrap Analogy</vt:lpstr>
      <vt:lpstr>Key Bootstrap Features</vt:lpstr>
      <vt:lpstr>Bootstrap Components</vt:lpstr>
      <vt:lpstr>Bootstrap Form</vt:lpstr>
      <vt:lpstr>Bootstrap Jumbotron</vt:lpstr>
      <vt:lpstr>Bootstrap Nav Bars</vt:lpstr>
      <vt:lpstr>Bootstrap Table</vt:lpstr>
      <vt:lpstr>Bootstrap Components</vt:lpstr>
      <vt:lpstr> </vt:lpstr>
      <vt:lpstr>Takeaways</vt:lpstr>
      <vt:lpstr>Takeaways</vt:lpstr>
      <vt:lpstr>Next Class: Layout Building!</vt:lpstr>
      <vt:lpstr>HW 2</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2.2</dc:title>
  <dc:creator>Spencer Shadley</dc:creator>
  <cp:lastModifiedBy>Spencer Shadley</cp:lastModifiedBy>
  <cp:revision>17</cp:revision>
  <dcterms:modified xsi:type="dcterms:W3CDTF">2019-11-18T05:29:23Z</dcterms:modified>
</cp:coreProperties>
</file>